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64" r:id="rId5"/>
    <p:sldId id="258" r:id="rId6"/>
    <p:sldId id="260" r:id="rId7"/>
    <p:sldId id="261" r:id="rId8"/>
    <p:sldId id="262" r:id="rId9"/>
    <p:sldId id="263" r:id="rId10"/>
    <p:sldId id="265" r:id="rId11"/>
    <p:sldId id="268" r:id="rId13"/>
    <p:sldId id="267" r:id="rId14"/>
    <p:sldId id="269" r:id="rId15"/>
    <p:sldId id="270" r:id="rId16"/>
    <p:sldId id="271" r:id="rId17"/>
    <p:sldId id="272" r:id="rId18"/>
    <p:sldId id="266" r:id="rId19"/>
    <p:sldId id="347" r:id="rId20"/>
    <p:sldId id="348" r:id="rId21"/>
    <p:sldId id="349" r:id="rId22"/>
    <p:sldId id="274" r:id="rId23"/>
    <p:sldId id="273" r:id="rId24"/>
    <p:sldId id="276" r:id="rId25"/>
    <p:sldId id="275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90" r:id="rId34"/>
    <p:sldId id="291" r:id="rId35"/>
    <p:sldId id="302" r:id="rId36"/>
    <p:sldId id="294" r:id="rId37"/>
    <p:sldId id="295" r:id="rId38"/>
    <p:sldId id="296" r:id="rId39"/>
    <p:sldId id="297" r:id="rId40"/>
    <p:sldId id="298" r:id="rId41"/>
    <p:sldId id="299" r:id="rId42"/>
    <p:sldId id="303" r:id="rId43"/>
    <p:sldId id="300" r:id="rId44"/>
    <p:sldId id="301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311" r:id="rId53"/>
    <p:sldId id="312" r:id="rId54"/>
    <p:sldId id="314" r:id="rId55"/>
    <p:sldId id="315" r:id="rId56"/>
    <p:sldId id="313" r:id="rId57"/>
    <p:sldId id="316" r:id="rId58"/>
    <p:sldId id="317" r:id="rId59"/>
    <p:sldId id="325" r:id="rId60"/>
    <p:sldId id="318" r:id="rId61"/>
    <p:sldId id="319" r:id="rId62"/>
    <p:sldId id="320" r:id="rId63"/>
    <p:sldId id="322" r:id="rId64"/>
    <p:sldId id="323" r:id="rId65"/>
    <p:sldId id="326" r:id="rId66"/>
    <p:sldId id="327" r:id="rId67"/>
    <p:sldId id="328" r:id="rId68"/>
    <p:sldId id="333" r:id="rId69"/>
    <p:sldId id="324" r:id="rId70"/>
    <p:sldId id="330" r:id="rId71"/>
    <p:sldId id="329" r:id="rId72"/>
    <p:sldId id="331" r:id="rId73"/>
    <p:sldId id="332" r:id="rId74"/>
    <p:sldId id="334" r:id="rId75"/>
    <p:sldId id="335" r:id="rId76"/>
    <p:sldId id="338" r:id="rId77"/>
    <p:sldId id="341" r:id="rId78"/>
    <p:sldId id="339" r:id="rId79"/>
    <p:sldId id="342" r:id="rId80"/>
    <p:sldId id="343" r:id="rId81"/>
    <p:sldId id="344" r:id="rId82"/>
    <p:sldId id="340" r:id="rId83"/>
    <p:sldId id="346" r:id="rId84"/>
    <p:sldId id="33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822"/>
    <a:srgbClr val="6F7073"/>
    <a:srgbClr val="9C9A9B"/>
    <a:srgbClr val="AAAAAB"/>
    <a:srgbClr val="F2F3F4"/>
    <a:srgbClr val="A9A8A9"/>
    <a:srgbClr val="00AFB4"/>
    <a:srgbClr val="333131"/>
    <a:srgbClr val="EF8C4A"/>
    <a:srgbClr val="F7C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pinMode(D0,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 {</a:t>
            </a:r>
            <a:endParaRPr lang="en-US"/>
          </a:p>
          <a:p>
            <a:r>
              <a:rPr lang="en-US"/>
              <a:t>  digitalWrite(D0, HIGH);   </a:t>
            </a:r>
            <a:endParaRPr lang="en-US"/>
          </a:p>
          <a:p>
            <a:r>
              <a:rPr lang="en-US"/>
              <a:t>  delay(1000);                       </a:t>
            </a:r>
            <a:endParaRPr lang="en-US"/>
          </a:p>
          <a:p>
            <a:r>
              <a:rPr lang="en-US"/>
              <a:t>  digitalWrite(D0, LOW);    </a:t>
            </a:r>
            <a:endParaRPr lang="en-US"/>
          </a:p>
          <a:p>
            <a:r>
              <a:rPr lang="en-US"/>
              <a:t>  delay(1000);                       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int led = D2;            </a:t>
            </a:r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pinMode(led,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 {</a:t>
            </a:r>
            <a:endParaRPr lang="en-US"/>
          </a:p>
          <a:p>
            <a:r>
              <a:rPr lang="en-US"/>
              <a:t>  analogWrite(led, 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100);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255);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int led = D2;            </a:t>
            </a:r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pinMode(led,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 {</a:t>
            </a:r>
            <a:endParaRPr lang="en-US"/>
          </a:p>
          <a:p>
            <a:r>
              <a:rPr lang="en-US"/>
              <a:t>  analogWrite(led, 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100);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255);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hyperlink" Target="https://www.arduino.cc/en/softwar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arduino.esp8266.com/stable/package_esp8266com_index.json&#13;" TargetMode="Externa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arduino.esp8266.com/stable/package_esp8266com_index.json&#13;" TargetMode="Externa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hyperlink" Target="https://www.silabs.com/products/development-tools/software/usb-to-uart-bridge-vcp-driver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digikey.com/en/resources/conversion-calculators/conversion-calculator-resistor-color-code&#13;" TargetMode="Externa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GIF"/><Relationship Id="rId1" Type="http://schemas.openxmlformats.org/officeDocument/2006/relationships/image" Target="../media/image66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wmf"/><Relationship Id="rId1" Type="http://schemas.openxmlformats.org/officeDocument/2006/relationships/oleObject" Target="../embeddings/oleObject2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yunus\Desktop\169034-91f-web.jpg169034-91f-we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82650" y="1099185"/>
            <a:ext cx="4193540" cy="419354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970270" y="1016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26390" y="5042535"/>
            <a:ext cx="5526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rgbClr val="333333"/>
                </a:solidFill>
                <a:latin typeface="Bahnschrift Condensed" panose="020B0502040204020203" charset="0"/>
                <a:cs typeface="Bahnschrift Condensed" panose="020B0502040204020203" charset="0"/>
              </a:rPr>
              <a:t>Training Basic IoT menggunakan </a:t>
            </a:r>
            <a:endParaRPr lang="en-US" sz="3600">
              <a:solidFill>
                <a:srgbClr val="333333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3600">
                <a:solidFill>
                  <a:srgbClr val="333333"/>
                </a:solidFill>
                <a:latin typeface="Bahnschrift Condensed" panose="020B0502040204020203" charset="0"/>
                <a:cs typeface="Bahnschrift Condensed" panose="020B0502040204020203" charset="0"/>
              </a:rPr>
              <a:t>NodeMCU ESP8266</a:t>
            </a:r>
            <a:endParaRPr lang="en-US" sz="3600">
              <a:solidFill>
                <a:srgbClr val="333333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72300" y="1793875"/>
            <a:ext cx="4518660" cy="30765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solidFill>
                  <a:schemeClr val="bg1"/>
                </a:solidFill>
              </a:rPr>
              <a:t>Pertemuan 1</a:t>
            </a:r>
            <a:endParaRPr lang="en-US" sz="3200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Pengenalan IoT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Pengenalan NodeMCU ESP8266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Instalasi &amp; Pengenalan Arduino IDE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Setup Arduino IDE untuk ESP8266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Program 1 : LED Blink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  <a:sym typeface="+mn-ea"/>
              </a:rPr>
              <a:t>- Program 2 : LED Dimming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Program 3 : Menggunakan Sensor Suhu LM35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413240" y="6458585"/>
            <a:ext cx="2684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i="1">
                <a:solidFill>
                  <a:schemeClr val="bg1"/>
                </a:solidFill>
              </a:rPr>
              <a:t>by : Yunus (IoT Training Bogor)</a:t>
            </a:r>
            <a:endParaRPr lang="en-US" sz="1600" i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41363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Sensor &amp; Device (IoT Node)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13805" y="3993515"/>
            <a:ext cx="822960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44470" y="1866265"/>
            <a:ext cx="9431655" cy="4821555"/>
          </a:xfrm>
          <a:custGeom>
            <a:avLst/>
            <a:gdLst>
              <a:gd name="connisteX0" fmla="*/ 1710690 w 9431655"/>
              <a:gd name="connsiteY0" fmla="*/ 0 h 4821555"/>
              <a:gd name="connisteX1" fmla="*/ 1003935 w 9431655"/>
              <a:gd name="connsiteY1" fmla="*/ 311150 h 4821555"/>
              <a:gd name="connisteX2" fmla="*/ 805815 w 9431655"/>
              <a:gd name="connsiteY2" fmla="*/ 876300 h 4821555"/>
              <a:gd name="connisteX3" fmla="*/ 509270 w 9431655"/>
              <a:gd name="connsiteY3" fmla="*/ 1088390 h 4821555"/>
              <a:gd name="connisteX4" fmla="*/ 127000 w 9431655"/>
              <a:gd name="connsiteY4" fmla="*/ 1753235 h 4821555"/>
              <a:gd name="connisteX5" fmla="*/ 27940 w 9431655"/>
              <a:gd name="connsiteY5" fmla="*/ 2134870 h 4821555"/>
              <a:gd name="connisteX6" fmla="*/ 113030 w 9431655"/>
              <a:gd name="connsiteY6" fmla="*/ 2545080 h 4821555"/>
              <a:gd name="connisteX7" fmla="*/ 0 w 9431655"/>
              <a:gd name="connsiteY7" fmla="*/ 2630170 h 4821555"/>
              <a:gd name="connisteX8" fmla="*/ 99060 w 9431655"/>
              <a:gd name="connsiteY8" fmla="*/ 2827655 h 4821555"/>
              <a:gd name="connisteX9" fmla="*/ 622300 w 9431655"/>
              <a:gd name="connsiteY9" fmla="*/ 3025775 h 4821555"/>
              <a:gd name="connisteX10" fmla="*/ 537210 w 9431655"/>
              <a:gd name="connsiteY10" fmla="*/ 3266440 h 4821555"/>
              <a:gd name="connisteX11" fmla="*/ 523240 w 9431655"/>
              <a:gd name="connsiteY11" fmla="*/ 3478530 h 4821555"/>
              <a:gd name="connisteX12" fmla="*/ 989965 w 9431655"/>
              <a:gd name="connsiteY12" fmla="*/ 3422015 h 4821555"/>
              <a:gd name="connisteX13" fmla="*/ 1074420 w 9431655"/>
              <a:gd name="connsiteY13" fmla="*/ 3789680 h 4821555"/>
              <a:gd name="connisteX14" fmla="*/ 1046480 w 9431655"/>
              <a:gd name="connsiteY14" fmla="*/ 3973195 h 4821555"/>
              <a:gd name="connisteX15" fmla="*/ 1102995 w 9431655"/>
              <a:gd name="connsiteY15" fmla="*/ 4128770 h 4821555"/>
              <a:gd name="connisteX16" fmla="*/ 1089025 w 9431655"/>
              <a:gd name="connsiteY16" fmla="*/ 4793615 h 4821555"/>
              <a:gd name="connisteX17" fmla="*/ 9431655 w 9431655"/>
              <a:gd name="connsiteY17" fmla="*/ 4821555 h 4821555"/>
              <a:gd name="connisteX18" fmla="*/ 9403080 w 9431655"/>
              <a:gd name="connsiteY18" fmla="*/ 0 h 48215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9431655" h="4821555">
                <a:moveTo>
                  <a:pt x="1710690" y="0"/>
                </a:moveTo>
                <a:lnTo>
                  <a:pt x="1003935" y="311150"/>
                </a:lnTo>
                <a:lnTo>
                  <a:pt x="805815" y="876300"/>
                </a:lnTo>
                <a:lnTo>
                  <a:pt x="509270" y="1088390"/>
                </a:lnTo>
                <a:lnTo>
                  <a:pt x="127000" y="1753235"/>
                </a:lnTo>
                <a:lnTo>
                  <a:pt x="27940" y="2134870"/>
                </a:lnTo>
                <a:lnTo>
                  <a:pt x="113030" y="2545080"/>
                </a:lnTo>
                <a:lnTo>
                  <a:pt x="0" y="2630170"/>
                </a:lnTo>
                <a:lnTo>
                  <a:pt x="99060" y="2827655"/>
                </a:lnTo>
                <a:lnTo>
                  <a:pt x="622300" y="3025775"/>
                </a:lnTo>
                <a:lnTo>
                  <a:pt x="537210" y="3266440"/>
                </a:lnTo>
                <a:lnTo>
                  <a:pt x="523240" y="3478530"/>
                </a:lnTo>
                <a:lnTo>
                  <a:pt x="989965" y="3422015"/>
                </a:lnTo>
                <a:lnTo>
                  <a:pt x="1074420" y="3789680"/>
                </a:lnTo>
                <a:lnTo>
                  <a:pt x="1046480" y="3973195"/>
                </a:lnTo>
                <a:lnTo>
                  <a:pt x="1102995" y="4128770"/>
                </a:lnTo>
                <a:lnTo>
                  <a:pt x="1089025" y="4793615"/>
                </a:lnTo>
                <a:lnTo>
                  <a:pt x="9431655" y="4821555"/>
                </a:lnTo>
                <a:lnTo>
                  <a:pt x="9403080" y="0"/>
                </a:lnTo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smart_agriculture_xtreme_representativ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45" y="2233930"/>
            <a:ext cx="3389630" cy="3389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61045" y="2974975"/>
            <a:ext cx="27806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weather conditions,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 and radiation levels,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soil morphology,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fertilizer presence,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frost prevention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084955" y="5409565"/>
            <a:ext cx="5623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Waspmote Plug &amp; Sense! Smart Agriculture Xtreme 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41363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Sensor &amp; Device (IoT Node)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13805" y="3993515"/>
            <a:ext cx="822960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44470" y="1866265"/>
            <a:ext cx="9431655" cy="4821555"/>
          </a:xfrm>
          <a:custGeom>
            <a:avLst/>
            <a:gdLst>
              <a:gd name="connisteX0" fmla="*/ 1710690 w 9431655"/>
              <a:gd name="connsiteY0" fmla="*/ 0 h 4821555"/>
              <a:gd name="connisteX1" fmla="*/ 1003935 w 9431655"/>
              <a:gd name="connsiteY1" fmla="*/ 311150 h 4821555"/>
              <a:gd name="connisteX2" fmla="*/ 805815 w 9431655"/>
              <a:gd name="connsiteY2" fmla="*/ 876300 h 4821555"/>
              <a:gd name="connisteX3" fmla="*/ 509270 w 9431655"/>
              <a:gd name="connsiteY3" fmla="*/ 1088390 h 4821555"/>
              <a:gd name="connisteX4" fmla="*/ 127000 w 9431655"/>
              <a:gd name="connsiteY4" fmla="*/ 1753235 h 4821555"/>
              <a:gd name="connisteX5" fmla="*/ 27940 w 9431655"/>
              <a:gd name="connsiteY5" fmla="*/ 2134870 h 4821555"/>
              <a:gd name="connisteX6" fmla="*/ 113030 w 9431655"/>
              <a:gd name="connsiteY6" fmla="*/ 2545080 h 4821555"/>
              <a:gd name="connisteX7" fmla="*/ 0 w 9431655"/>
              <a:gd name="connsiteY7" fmla="*/ 2630170 h 4821555"/>
              <a:gd name="connisteX8" fmla="*/ 99060 w 9431655"/>
              <a:gd name="connsiteY8" fmla="*/ 2827655 h 4821555"/>
              <a:gd name="connisteX9" fmla="*/ 622300 w 9431655"/>
              <a:gd name="connsiteY9" fmla="*/ 3025775 h 4821555"/>
              <a:gd name="connisteX10" fmla="*/ 537210 w 9431655"/>
              <a:gd name="connsiteY10" fmla="*/ 3266440 h 4821555"/>
              <a:gd name="connisteX11" fmla="*/ 523240 w 9431655"/>
              <a:gd name="connsiteY11" fmla="*/ 3478530 h 4821555"/>
              <a:gd name="connisteX12" fmla="*/ 989965 w 9431655"/>
              <a:gd name="connsiteY12" fmla="*/ 3422015 h 4821555"/>
              <a:gd name="connisteX13" fmla="*/ 1074420 w 9431655"/>
              <a:gd name="connsiteY13" fmla="*/ 3789680 h 4821555"/>
              <a:gd name="connisteX14" fmla="*/ 1046480 w 9431655"/>
              <a:gd name="connsiteY14" fmla="*/ 3973195 h 4821555"/>
              <a:gd name="connisteX15" fmla="*/ 1102995 w 9431655"/>
              <a:gd name="connsiteY15" fmla="*/ 4128770 h 4821555"/>
              <a:gd name="connisteX16" fmla="*/ 1089025 w 9431655"/>
              <a:gd name="connsiteY16" fmla="*/ 4793615 h 4821555"/>
              <a:gd name="connisteX17" fmla="*/ 9431655 w 9431655"/>
              <a:gd name="connsiteY17" fmla="*/ 4821555 h 4821555"/>
              <a:gd name="connisteX18" fmla="*/ 9403080 w 9431655"/>
              <a:gd name="connsiteY18" fmla="*/ 0 h 48215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9431655" h="4821555">
                <a:moveTo>
                  <a:pt x="1710690" y="0"/>
                </a:moveTo>
                <a:lnTo>
                  <a:pt x="1003935" y="311150"/>
                </a:lnTo>
                <a:lnTo>
                  <a:pt x="805815" y="876300"/>
                </a:lnTo>
                <a:lnTo>
                  <a:pt x="509270" y="1088390"/>
                </a:lnTo>
                <a:lnTo>
                  <a:pt x="127000" y="1753235"/>
                </a:lnTo>
                <a:lnTo>
                  <a:pt x="27940" y="2134870"/>
                </a:lnTo>
                <a:lnTo>
                  <a:pt x="113030" y="2545080"/>
                </a:lnTo>
                <a:lnTo>
                  <a:pt x="0" y="2630170"/>
                </a:lnTo>
                <a:lnTo>
                  <a:pt x="99060" y="2827655"/>
                </a:lnTo>
                <a:lnTo>
                  <a:pt x="622300" y="3025775"/>
                </a:lnTo>
                <a:lnTo>
                  <a:pt x="537210" y="3266440"/>
                </a:lnTo>
                <a:lnTo>
                  <a:pt x="523240" y="3478530"/>
                </a:lnTo>
                <a:lnTo>
                  <a:pt x="989965" y="3422015"/>
                </a:lnTo>
                <a:lnTo>
                  <a:pt x="1074420" y="3789680"/>
                </a:lnTo>
                <a:lnTo>
                  <a:pt x="1046480" y="3973195"/>
                </a:lnTo>
                <a:lnTo>
                  <a:pt x="1102995" y="4128770"/>
                </a:lnTo>
                <a:lnTo>
                  <a:pt x="1089025" y="4793615"/>
                </a:lnTo>
                <a:lnTo>
                  <a:pt x="9431655" y="4821555"/>
                </a:lnTo>
                <a:lnTo>
                  <a:pt x="9403080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C:\Users\yunus\Desktop\Circuit-Diagram-1-768x332.jpgCircuit-Diagram-1-768x3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8545" y="3185795"/>
            <a:ext cx="4607560" cy="19913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358640" y="5266055"/>
            <a:ext cx="5623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IoT Node berbasis NodeMCU ESP8266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425690" y="2501265"/>
            <a:ext cx="3968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sensor tekanan udara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sensor suhu dan kelembaban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sensor droplet hujan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19850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5725" y="1682115"/>
            <a:ext cx="3138805" cy="5019675"/>
          </a:xfrm>
          <a:custGeom>
            <a:avLst/>
            <a:gdLst>
              <a:gd name="connisteX0" fmla="*/ 494665 w 3138805"/>
              <a:gd name="connsiteY0" fmla="*/ 127635 h 5019675"/>
              <a:gd name="connisteX1" fmla="*/ 2389505 w 3138805"/>
              <a:gd name="connsiteY1" fmla="*/ 0 h 5019675"/>
              <a:gd name="connisteX2" fmla="*/ 3138805 w 3138805"/>
              <a:gd name="connsiteY2" fmla="*/ 268605 h 5019675"/>
              <a:gd name="connisteX3" fmla="*/ 3124835 w 3138805"/>
              <a:gd name="connsiteY3" fmla="*/ 664845 h 5019675"/>
              <a:gd name="connisteX4" fmla="*/ 2757170 w 3138805"/>
              <a:gd name="connsiteY4" fmla="*/ 777875 h 5019675"/>
              <a:gd name="connisteX5" fmla="*/ 2601595 w 3138805"/>
              <a:gd name="connsiteY5" fmla="*/ 1386205 h 5019675"/>
              <a:gd name="connisteX6" fmla="*/ 2092960 w 3138805"/>
              <a:gd name="connsiteY6" fmla="*/ 1696720 h 5019675"/>
              <a:gd name="connisteX7" fmla="*/ 2177415 w 3138805"/>
              <a:gd name="connsiteY7" fmla="*/ 2333625 h 5019675"/>
              <a:gd name="connisteX8" fmla="*/ 2149475 w 3138805"/>
              <a:gd name="connsiteY8" fmla="*/ 3195955 h 5019675"/>
              <a:gd name="connisteX9" fmla="*/ 2559685 w 3138805"/>
              <a:gd name="connsiteY9" fmla="*/ 3493135 h 5019675"/>
              <a:gd name="connisteX10" fmla="*/ 2573655 w 3138805"/>
              <a:gd name="connsiteY10" fmla="*/ 3874770 h 5019675"/>
              <a:gd name="connisteX11" fmla="*/ 3068320 w 3138805"/>
              <a:gd name="connsiteY11" fmla="*/ 4044315 h 5019675"/>
              <a:gd name="connisteX12" fmla="*/ 3124835 w 3138805"/>
              <a:gd name="connsiteY12" fmla="*/ 4468495 h 5019675"/>
              <a:gd name="connisteX13" fmla="*/ 2531110 w 3138805"/>
              <a:gd name="connsiteY13" fmla="*/ 4864735 h 5019675"/>
              <a:gd name="connisteX14" fmla="*/ 2517140 w 3138805"/>
              <a:gd name="connsiteY14" fmla="*/ 5019675 h 5019675"/>
              <a:gd name="connisteX15" fmla="*/ 0 w 3138805"/>
              <a:gd name="connsiteY15" fmla="*/ 5005705 h 5019675"/>
              <a:gd name="connisteX16" fmla="*/ 13970 w 3138805"/>
              <a:gd name="connsiteY16" fmla="*/ 85090 h 5019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138805" h="5019675">
                <a:moveTo>
                  <a:pt x="494665" y="127635"/>
                </a:moveTo>
                <a:lnTo>
                  <a:pt x="2389505" y="0"/>
                </a:lnTo>
                <a:lnTo>
                  <a:pt x="3138805" y="268605"/>
                </a:lnTo>
                <a:lnTo>
                  <a:pt x="3124835" y="664845"/>
                </a:lnTo>
                <a:lnTo>
                  <a:pt x="2757170" y="777875"/>
                </a:lnTo>
                <a:lnTo>
                  <a:pt x="2601595" y="1386205"/>
                </a:lnTo>
                <a:lnTo>
                  <a:pt x="2092960" y="1696720"/>
                </a:lnTo>
                <a:lnTo>
                  <a:pt x="2177415" y="2333625"/>
                </a:lnTo>
                <a:lnTo>
                  <a:pt x="2149475" y="3195955"/>
                </a:lnTo>
                <a:lnTo>
                  <a:pt x="2559685" y="3493135"/>
                </a:lnTo>
                <a:lnTo>
                  <a:pt x="2573655" y="3874770"/>
                </a:lnTo>
                <a:lnTo>
                  <a:pt x="3068320" y="4044315"/>
                </a:lnTo>
                <a:lnTo>
                  <a:pt x="3124835" y="4468495"/>
                </a:lnTo>
                <a:lnTo>
                  <a:pt x="2531110" y="4864735"/>
                </a:lnTo>
                <a:lnTo>
                  <a:pt x="2517140" y="5019675"/>
                </a:lnTo>
                <a:lnTo>
                  <a:pt x="0" y="5005705"/>
                </a:lnTo>
                <a:lnTo>
                  <a:pt x="13970" y="85090"/>
                </a:lnTo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1255" y="2017395"/>
            <a:ext cx="4572000" cy="4798060"/>
          </a:xfrm>
          <a:custGeom>
            <a:avLst/>
            <a:gdLst>
              <a:gd name="connisteX0" fmla="*/ 1010920 w 4572000"/>
              <a:gd name="connsiteY0" fmla="*/ 15240 h 4798060"/>
              <a:gd name="connisteX1" fmla="*/ 935355 w 4572000"/>
              <a:gd name="connsiteY1" fmla="*/ 29845 h 4798060"/>
              <a:gd name="connisteX2" fmla="*/ 301625 w 4572000"/>
              <a:gd name="connsiteY2" fmla="*/ 769620 h 4798060"/>
              <a:gd name="connisteX3" fmla="*/ 332105 w 4572000"/>
              <a:gd name="connsiteY3" fmla="*/ 1553845 h 4798060"/>
              <a:gd name="connisteX4" fmla="*/ 45085 w 4572000"/>
              <a:gd name="connsiteY4" fmla="*/ 1870710 h 4798060"/>
              <a:gd name="connisteX5" fmla="*/ 0 w 4572000"/>
              <a:gd name="connsiteY5" fmla="*/ 2489835 h 4798060"/>
              <a:gd name="connisteX6" fmla="*/ 392430 w 4572000"/>
              <a:gd name="connsiteY6" fmla="*/ 3244215 h 4798060"/>
              <a:gd name="connisteX7" fmla="*/ 588645 w 4572000"/>
              <a:gd name="connsiteY7" fmla="*/ 4481195 h 4798060"/>
              <a:gd name="connisteX8" fmla="*/ 981075 w 4572000"/>
              <a:gd name="connsiteY8" fmla="*/ 4783455 h 4798060"/>
              <a:gd name="connisteX9" fmla="*/ 2851785 w 4572000"/>
              <a:gd name="connsiteY9" fmla="*/ 4798060 h 4798060"/>
              <a:gd name="connisteX10" fmla="*/ 4360545 w 4572000"/>
              <a:gd name="connsiteY10" fmla="*/ 4617085 h 4798060"/>
              <a:gd name="connisteX11" fmla="*/ 4572000 w 4572000"/>
              <a:gd name="connsiteY11" fmla="*/ 3274060 h 4798060"/>
              <a:gd name="connisteX12" fmla="*/ 4315460 w 4572000"/>
              <a:gd name="connsiteY12" fmla="*/ 1071245 h 4798060"/>
              <a:gd name="connisteX13" fmla="*/ 3425190 w 4572000"/>
              <a:gd name="connsiteY13" fmla="*/ 0 h 4798060"/>
              <a:gd name="connisteX14" fmla="*/ 1704975 w 4572000"/>
              <a:gd name="connsiteY14" fmla="*/ 0 h 47980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4572000" h="4798060">
                <a:moveTo>
                  <a:pt x="1010920" y="15240"/>
                </a:moveTo>
                <a:lnTo>
                  <a:pt x="935355" y="29845"/>
                </a:lnTo>
                <a:lnTo>
                  <a:pt x="301625" y="769620"/>
                </a:lnTo>
                <a:lnTo>
                  <a:pt x="332105" y="1553845"/>
                </a:lnTo>
                <a:lnTo>
                  <a:pt x="45085" y="1870710"/>
                </a:lnTo>
                <a:lnTo>
                  <a:pt x="0" y="2489835"/>
                </a:lnTo>
                <a:lnTo>
                  <a:pt x="392430" y="3244215"/>
                </a:lnTo>
                <a:lnTo>
                  <a:pt x="588645" y="4481195"/>
                </a:lnTo>
                <a:lnTo>
                  <a:pt x="981075" y="4783455"/>
                </a:lnTo>
                <a:lnTo>
                  <a:pt x="2851785" y="4798060"/>
                </a:lnTo>
                <a:lnTo>
                  <a:pt x="4360545" y="4617085"/>
                </a:lnTo>
                <a:lnTo>
                  <a:pt x="4572000" y="3274060"/>
                </a:lnTo>
                <a:lnTo>
                  <a:pt x="4315460" y="1071245"/>
                </a:lnTo>
                <a:lnTo>
                  <a:pt x="3425190" y="0"/>
                </a:lnTo>
                <a:lnTo>
                  <a:pt x="1704975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6864985" y="2959100"/>
            <a:ext cx="465963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Tipe Koneksi Device </a:t>
            </a:r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Gateway :</a:t>
            </a:r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400" b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/>
              <a:t>- WiFi</a:t>
            </a:r>
            <a:endParaRPr lang="en-US"/>
          </a:p>
          <a:p>
            <a:pPr algn="l"/>
            <a:r>
              <a:rPr lang="en-US"/>
              <a:t>- Bluetooth</a:t>
            </a:r>
            <a:endParaRPr lang="en-US"/>
          </a:p>
          <a:p>
            <a:pPr algn="l"/>
            <a:r>
              <a:rPr lang="en-US">
                <a:sym typeface="+mn-ea"/>
              </a:rPr>
              <a:t>- Celullar (2G/3G/4G)</a:t>
            </a:r>
            <a:endParaRPr lang="en-US"/>
          </a:p>
          <a:p>
            <a:pPr algn="l"/>
            <a:r>
              <a:rPr lang="en-US"/>
              <a:t>- Ethernet (Kabel)</a:t>
            </a:r>
            <a:endParaRPr lang="en-US"/>
          </a:p>
          <a:p>
            <a:pPr algn="l"/>
            <a:r>
              <a:rPr lang="en-US"/>
              <a:t>- Zigbee</a:t>
            </a:r>
            <a:endParaRPr lang="en-US"/>
          </a:p>
          <a:p>
            <a:pPr algn="l"/>
            <a:r>
              <a:rPr lang="en-US"/>
              <a:t>- LoRa</a:t>
            </a:r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4661535" y="2227580"/>
            <a:ext cx="1569720" cy="588645"/>
          </a:xfrm>
          <a:prstGeom prst="wedgeRoundRectCallout">
            <a:avLst>
              <a:gd name="adj1" fmla="val -38106"/>
              <a:gd name="adj2" fmla="val 778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connectivity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898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WiFi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5725" y="1682115"/>
            <a:ext cx="3138805" cy="5019675"/>
          </a:xfrm>
          <a:custGeom>
            <a:avLst/>
            <a:gdLst>
              <a:gd name="connisteX0" fmla="*/ 494665 w 3138805"/>
              <a:gd name="connsiteY0" fmla="*/ 127635 h 5019675"/>
              <a:gd name="connisteX1" fmla="*/ 2389505 w 3138805"/>
              <a:gd name="connsiteY1" fmla="*/ 0 h 5019675"/>
              <a:gd name="connisteX2" fmla="*/ 3138805 w 3138805"/>
              <a:gd name="connsiteY2" fmla="*/ 268605 h 5019675"/>
              <a:gd name="connisteX3" fmla="*/ 3124835 w 3138805"/>
              <a:gd name="connsiteY3" fmla="*/ 664845 h 5019675"/>
              <a:gd name="connisteX4" fmla="*/ 2757170 w 3138805"/>
              <a:gd name="connsiteY4" fmla="*/ 777875 h 5019675"/>
              <a:gd name="connisteX5" fmla="*/ 2601595 w 3138805"/>
              <a:gd name="connsiteY5" fmla="*/ 1386205 h 5019675"/>
              <a:gd name="connisteX6" fmla="*/ 2092960 w 3138805"/>
              <a:gd name="connsiteY6" fmla="*/ 1696720 h 5019675"/>
              <a:gd name="connisteX7" fmla="*/ 2177415 w 3138805"/>
              <a:gd name="connsiteY7" fmla="*/ 2333625 h 5019675"/>
              <a:gd name="connisteX8" fmla="*/ 2149475 w 3138805"/>
              <a:gd name="connsiteY8" fmla="*/ 3195955 h 5019675"/>
              <a:gd name="connisteX9" fmla="*/ 2559685 w 3138805"/>
              <a:gd name="connsiteY9" fmla="*/ 3493135 h 5019675"/>
              <a:gd name="connisteX10" fmla="*/ 2573655 w 3138805"/>
              <a:gd name="connsiteY10" fmla="*/ 3874770 h 5019675"/>
              <a:gd name="connisteX11" fmla="*/ 3068320 w 3138805"/>
              <a:gd name="connsiteY11" fmla="*/ 4044315 h 5019675"/>
              <a:gd name="connisteX12" fmla="*/ 3124835 w 3138805"/>
              <a:gd name="connsiteY12" fmla="*/ 4468495 h 5019675"/>
              <a:gd name="connisteX13" fmla="*/ 2531110 w 3138805"/>
              <a:gd name="connsiteY13" fmla="*/ 4864735 h 5019675"/>
              <a:gd name="connisteX14" fmla="*/ 2517140 w 3138805"/>
              <a:gd name="connsiteY14" fmla="*/ 5019675 h 5019675"/>
              <a:gd name="connisteX15" fmla="*/ 0 w 3138805"/>
              <a:gd name="connsiteY15" fmla="*/ 5005705 h 5019675"/>
              <a:gd name="connisteX16" fmla="*/ 13970 w 3138805"/>
              <a:gd name="connsiteY16" fmla="*/ 85090 h 5019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138805" h="5019675">
                <a:moveTo>
                  <a:pt x="494665" y="127635"/>
                </a:moveTo>
                <a:lnTo>
                  <a:pt x="2389505" y="0"/>
                </a:lnTo>
                <a:lnTo>
                  <a:pt x="3138805" y="268605"/>
                </a:lnTo>
                <a:lnTo>
                  <a:pt x="3124835" y="664845"/>
                </a:lnTo>
                <a:lnTo>
                  <a:pt x="2757170" y="777875"/>
                </a:lnTo>
                <a:lnTo>
                  <a:pt x="2601595" y="1386205"/>
                </a:lnTo>
                <a:lnTo>
                  <a:pt x="2092960" y="1696720"/>
                </a:lnTo>
                <a:lnTo>
                  <a:pt x="2177415" y="2333625"/>
                </a:lnTo>
                <a:lnTo>
                  <a:pt x="2149475" y="3195955"/>
                </a:lnTo>
                <a:lnTo>
                  <a:pt x="2559685" y="3493135"/>
                </a:lnTo>
                <a:lnTo>
                  <a:pt x="2573655" y="3874770"/>
                </a:lnTo>
                <a:lnTo>
                  <a:pt x="3068320" y="4044315"/>
                </a:lnTo>
                <a:lnTo>
                  <a:pt x="3124835" y="4468495"/>
                </a:lnTo>
                <a:lnTo>
                  <a:pt x="2531110" y="4864735"/>
                </a:lnTo>
                <a:lnTo>
                  <a:pt x="2517140" y="5019675"/>
                </a:lnTo>
                <a:lnTo>
                  <a:pt x="0" y="5005705"/>
                </a:lnTo>
                <a:lnTo>
                  <a:pt x="13970" y="85090"/>
                </a:lnTo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1255" y="2017395"/>
            <a:ext cx="4572000" cy="4798060"/>
          </a:xfrm>
          <a:custGeom>
            <a:avLst/>
            <a:gdLst>
              <a:gd name="connisteX0" fmla="*/ 1010920 w 4572000"/>
              <a:gd name="connsiteY0" fmla="*/ 15240 h 4798060"/>
              <a:gd name="connisteX1" fmla="*/ 935355 w 4572000"/>
              <a:gd name="connsiteY1" fmla="*/ 29845 h 4798060"/>
              <a:gd name="connisteX2" fmla="*/ 301625 w 4572000"/>
              <a:gd name="connsiteY2" fmla="*/ 769620 h 4798060"/>
              <a:gd name="connisteX3" fmla="*/ 332105 w 4572000"/>
              <a:gd name="connsiteY3" fmla="*/ 1553845 h 4798060"/>
              <a:gd name="connisteX4" fmla="*/ 45085 w 4572000"/>
              <a:gd name="connsiteY4" fmla="*/ 1870710 h 4798060"/>
              <a:gd name="connisteX5" fmla="*/ 0 w 4572000"/>
              <a:gd name="connsiteY5" fmla="*/ 2489835 h 4798060"/>
              <a:gd name="connisteX6" fmla="*/ 392430 w 4572000"/>
              <a:gd name="connsiteY6" fmla="*/ 3244215 h 4798060"/>
              <a:gd name="connisteX7" fmla="*/ 588645 w 4572000"/>
              <a:gd name="connsiteY7" fmla="*/ 4481195 h 4798060"/>
              <a:gd name="connisteX8" fmla="*/ 981075 w 4572000"/>
              <a:gd name="connsiteY8" fmla="*/ 4783455 h 4798060"/>
              <a:gd name="connisteX9" fmla="*/ 2851785 w 4572000"/>
              <a:gd name="connsiteY9" fmla="*/ 4798060 h 4798060"/>
              <a:gd name="connisteX10" fmla="*/ 4360545 w 4572000"/>
              <a:gd name="connsiteY10" fmla="*/ 4617085 h 4798060"/>
              <a:gd name="connisteX11" fmla="*/ 4572000 w 4572000"/>
              <a:gd name="connsiteY11" fmla="*/ 3274060 h 4798060"/>
              <a:gd name="connisteX12" fmla="*/ 4315460 w 4572000"/>
              <a:gd name="connsiteY12" fmla="*/ 1071245 h 4798060"/>
              <a:gd name="connisteX13" fmla="*/ 3425190 w 4572000"/>
              <a:gd name="connsiteY13" fmla="*/ 0 h 4798060"/>
              <a:gd name="connisteX14" fmla="*/ 1704975 w 4572000"/>
              <a:gd name="connsiteY14" fmla="*/ 0 h 47980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4572000" h="4798060">
                <a:moveTo>
                  <a:pt x="1010920" y="15240"/>
                </a:moveTo>
                <a:lnTo>
                  <a:pt x="935355" y="29845"/>
                </a:lnTo>
                <a:lnTo>
                  <a:pt x="301625" y="769620"/>
                </a:lnTo>
                <a:lnTo>
                  <a:pt x="332105" y="1553845"/>
                </a:lnTo>
                <a:lnTo>
                  <a:pt x="45085" y="1870710"/>
                </a:lnTo>
                <a:lnTo>
                  <a:pt x="0" y="2489835"/>
                </a:lnTo>
                <a:lnTo>
                  <a:pt x="392430" y="3244215"/>
                </a:lnTo>
                <a:lnTo>
                  <a:pt x="588645" y="4481195"/>
                </a:lnTo>
                <a:lnTo>
                  <a:pt x="981075" y="4783455"/>
                </a:lnTo>
                <a:lnTo>
                  <a:pt x="2851785" y="4798060"/>
                </a:lnTo>
                <a:lnTo>
                  <a:pt x="4360545" y="4617085"/>
                </a:lnTo>
                <a:lnTo>
                  <a:pt x="4572000" y="3274060"/>
                </a:lnTo>
                <a:lnTo>
                  <a:pt x="4315460" y="1071245"/>
                </a:lnTo>
                <a:lnTo>
                  <a:pt x="3425190" y="0"/>
                </a:lnTo>
                <a:lnTo>
                  <a:pt x="1704975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7012940" y="2498725"/>
            <a:ext cx="3956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Gateway dengan koneksi WiFi</a:t>
            </a:r>
            <a:endParaRPr lang="en-US"/>
          </a:p>
        </p:txBody>
      </p:sp>
      <p:pic>
        <p:nvPicPr>
          <p:cNvPr id="2" name="Picture 1" descr="forum.tp-link.com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30" y="2959100"/>
            <a:ext cx="3253105" cy="18300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13955" y="4879975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WiFi AP (Access Point)</a:t>
            </a:r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4661535" y="2227580"/>
            <a:ext cx="1569720" cy="588645"/>
          </a:xfrm>
          <a:prstGeom prst="wedgeRoundRectCallout">
            <a:avLst>
              <a:gd name="adj1" fmla="val -38106"/>
              <a:gd name="adj2" fmla="val 778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Sinyal WiFi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898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WiFi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9470" y="2540635"/>
            <a:ext cx="4085590" cy="3535045"/>
          </a:xfrm>
          <a:prstGeom prst="rect">
            <a:avLst/>
          </a:prstGeom>
        </p:spPr>
      </p:pic>
      <p:pic>
        <p:nvPicPr>
          <p:cNvPr id="15" name="Picture 14" descr="7664179_737eb66b-86cc-4cb2-b0a9-46e7d898b149_700_7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2540635"/>
            <a:ext cx="3535045" cy="35350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152775" y="1880870"/>
            <a:ext cx="5208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Contoh Device dengan konektifitas WiFi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4284345" y="6252845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Smart lamp - BARDI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3483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Cellular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5725" y="1682115"/>
            <a:ext cx="3138805" cy="5019675"/>
          </a:xfrm>
          <a:custGeom>
            <a:avLst/>
            <a:gdLst>
              <a:gd name="connisteX0" fmla="*/ 494665 w 3138805"/>
              <a:gd name="connsiteY0" fmla="*/ 127635 h 5019675"/>
              <a:gd name="connisteX1" fmla="*/ 2389505 w 3138805"/>
              <a:gd name="connsiteY1" fmla="*/ 0 h 5019675"/>
              <a:gd name="connisteX2" fmla="*/ 3138805 w 3138805"/>
              <a:gd name="connsiteY2" fmla="*/ 268605 h 5019675"/>
              <a:gd name="connisteX3" fmla="*/ 3124835 w 3138805"/>
              <a:gd name="connsiteY3" fmla="*/ 664845 h 5019675"/>
              <a:gd name="connisteX4" fmla="*/ 2757170 w 3138805"/>
              <a:gd name="connsiteY4" fmla="*/ 777875 h 5019675"/>
              <a:gd name="connisteX5" fmla="*/ 2601595 w 3138805"/>
              <a:gd name="connsiteY5" fmla="*/ 1386205 h 5019675"/>
              <a:gd name="connisteX6" fmla="*/ 2092960 w 3138805"/>
              <a:gd name="connsiteY6" fmla="*/ 1696720 h 5019675"/>
              <a:gd name="connisteX7" fmla="*/ 2177415 w 3138805"/>
              <a:gd name="connsiteY7" fmla="*/ 2333625 h 5019675"/>
              <a:gd name="connisteX8" fmla="*/ 2149475 w 3138805"/>
              <a:gd name="connsiteY8" fmla="*/ 3195955 h 5019675"/>
              <a:gd name="connisteX9" fmla="*/ 2559685 w 3138805"/>
              <a:gd name="connsiteY9" fmla="*/ 3493135 h 5019675"/>
              <a:gd name="connisteX10" fmla="*/ 2573655 w 3138805"/>
              <a:gd name="connsiteY10" fmla="*/ 3874770 h 5019675"/>
              <a:gd name="connisteX11" fmla="*/ 3068320 w 3138805"/>
              <a:gd name="connsiteY11" fmla="*/ 4044315 h 5019675"/>
              <a:gd name="connisteX12" fmla="*/ 3124835 w 3138805"/>
              <a:gd name="connsiteY12" fmla="*/ 4468495 h 5019675"/>
              <a:gd name="connisteX13" fmla="*/ 2531110 w 3138805"/>
              <a:gd name="connsiteY13" fmla="*/ 4864735 h 5019675"/>
              <a:gd name="connisteX14" fmla="*/ 2517140 w 3138805"/>
              <a:gd name="connsiteY14" fmla="*/ 5019675 h 5019675"/>
              <a:gd name="connisteX15" fmla="*/ 0 w 3138805"/>
              <a:gd name="connsiteY15" fmla="*/ 5005705 h 5019675"/>
              <a:gd name="connisteX16" fmla="*/ 13970 w 3138805"/>
              <a:gd name="connsiteY16" fmla="*/ 85090 h 5019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138805" h="5019675">
                <a:moveTo>
                  <a:pt x="494665" y="127635"/>
                </a:moveTo>
                <a:lnTo>
                  <a:pt x="2389505" y="0"/>
                </a:lnTo>
                <a:lnTo>
                  <a:pt x="3138805" y="268605"/>
                </a:lnTo>
                <a:lnTo>
                  <a:pt x="3124835" y="664845"/>
                </a:lnTo>
                <a:lnTo>
                  <a:pt x="2757170" y="777875"/>
                </a:lnTo>
                <a:lnTo>
                  <a:pt x="2601595" y="1386205"/>
                </a:lnTo>
                <a:lnTo>
                  <a:pt x="2092960" y="1696720"/>
                </a:lnTo>
                <a:lnTo>
                  <a:pt x="2177415" y="2333625"/>
                </a:lnTo>
                <a:lnTo>
                  <a:pt x="2149475" y="3195955"/>
                </a:lnTo>
                <a:lnTo>
                  <a:pt x="2559685" y="3493135"/>
                </a:lnTo>
                <a:lnTo>
                  <a:pt x="2573655" y="3874770"/>
                </a:lnTo>
                <a:lnTo>
                  <a:pt x="3068320" y="4044315"/>
                </a:lnTo>
                <a:lnTo>
                  <a:pt x="3124835" y="4468495"/>
                </a:lnTo>
                <a:lnTo>
                  <a:pt x="2531110" y="4864735"/>
                </a:lnTo>
                <a:lnTo>
                  <a:pt x="2517140" y="5019675"/>
                </a:lnTo>
                <a:lnTo>
                  <a:pt x="0" y="5005705"/>
                </a:lnTo>
                <a:lnTo>
                  <a:pt x="13970" y="85090"/>
                </a:lnTo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1255" y="2017395"/>
            <a:ext cx="4572000" cy="4798060"/>
          </a:xfrm>
          <a:custGeom>
            <a:avLst/>
            <a:gdLst>
              <a:gd name="connisteX0" fmla="*/ 1010920 w 4572000"/>
              <a:gd name="connsiteY0" fmla="*/ 15240 h 4798060"/>
              <a:gd name="connisteX1" fmla="*/ 935355 w 4572000"/>
              <a:gd name="connsiteY1" fmla="*/ 29845 h 4798060"/>
              <a:gd name="connisteX2" fmla="*/ 301625 w 4572000"/>
              <a:gd name="connsiteY2" fmla="*/ 769620 h 4798060"/>
              <a:gd name="connisteX3" fmla="*/ 332105 w 4572000"/>
              <a:gd name="connsiteY3" fmla="*/ 1553845 h 4798060"/>
              <a:gd name="connisteX4" fmla="*/ 45085 w 4572000"/>
              <a:gd name="connsiteY4" fmla="*/ 1870710 h 4798060"/>
              <a:gd name="connisteX5" fmla="*/ 0 w 4572000"/>
              <a:gd name="connsiteY5" fmla="*/ 2489835 h 4798060"/>
              <a:gd name="connisteX6" fmla="*/ 392430 w 4572000"/>
              <a:gd name="connsiteY6" fmla="*/ 3244215 h 4798060"/>
              <a:gd name="connisteX7" fmla="*/ 588645 w 4572000"/>
              <a:gd name="connsiteY7" fmla="*/ 4481195 h 4798060"/>
              <a:gd name="connisteX8" fmla="*/ 981075 w 4572000"/>
              <a:gd name="connsiteY8" fmla="*/ 4783455 h 4798060"/>
              <a:gd name="connisteX9" fmla="*/ 2851785 w 4572000"/>
              <a:gd name="connsiteY9" fmla="*/ 4798060 h 4798060"/>
              <a:gd name="connisteX10" fmla="*/ 4360545 w 4572000"/>
              <a:gd name="connsiteY10" fmla="*/ 4617085 h 4798060"/>
              <a:gd name="connisteX11" fmla="*/ 4572000 w 4572000"/>
              <a:gd name="connsiteY11" fmla="*/ 3274060 h 4798060"/>
              <a:gd name="connisteX12" fmla="*/ 4315460 w 4572000"/>
              <a:gd name="connsiteY12" fmla="*/ 1071245 h 4798060"/>
              <a:gd name="connisteX13" fmla="*/ 3425190 w 4572000"/>
              <a:gd name="connsiteY13" fmla="*/ 0 h 4798060"/>
              <a:gd name="connisteX14" fmla="*/ 1704975 w 4572000"/>
              <a:gd name="connsiteY14" fmla="*/ 0 h 47980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4572000" h="4798060">
                <a:moveTo>
                  <a:pt x="1010920" y="15240"/>
                </a:moveTo>
                <a:lnTo>
                  <a:pt x="935355" y="29845"/>
                </a:lnTo>
                <a:lnTo>
                  <a:pt x="301625" y="769620"/>
                </a:lnTo>
                <a:lnTo>
                  <a:pt x="332105" y="1553845"/>
                </a:lnTo>
                <a:lnTo>
                  <a:pt x="45085" y="1870710"/>
                </a:lnTo>
                <a:lnTo>
                  <a:pt x="0" y="2489835"/>
                </a:lnTo>
                <a:lnTo>
                  <a:pt x="392430" y="3244215"/>
                </a:lnTo>
                <a:lnTo>
                  <a:pt x="588645" y="4481195"/>
                </a:lnTo>
                <a:lnTo>
                  <a:pt x="981075" y="4783455"/>
                </a:lnTo>
                <a:lnTo>
                  <a:pt x="2851785" y="4798060"/>
                </a:lnTo>
                <a:lnTo>
                  <a:pt x="4360545" y="4617085"/>
                </a:lnTo>
                <a:lnTo>
                  <a:pt x="4572000" y="3274060"/>
                </a:lnTo>
                <a:lnTo>
                  <a:pt x="4315460" y="1071245"/>
                </a:lnTo>
                <a:lnTo>
                  <a:pt x="3425190" y="0"/>
                </a:lnTo>
                <a:lnTo>
                  <a:pt x="1704975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6892290" y="2498725"/>
            <a:ext cx="4353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Gateway dengan koneksi Cellular</a:t>
            </a:r>
            <a:endParaRPr lang="en-US"/>
          </a:p>
        </p:txBody>
      </p:sp>
      <p:pic>
        <p:nvPicPr>
          <p:cNvPr id="16" name="Picture 15" descr="112-1122873_tower-bts-png-bts-tower-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95" y="3055620"/>
            <a:ext cx="2326005" cy="279781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7317740" y="5905500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BTS Cellular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97735" y="1744980"/>
            <a:ext cx="786130" cy="607060"/>
            <a:chOff x="3244" y="2748"/>
            <a:chExt cx="1238" cy="956"/>
          </a:xfrm>
        </p:grpSpPr>
        <p:grpSp>
          <p:nvGrpSpPr>
            <p:cNvPr id="24" name="Group 23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20" name="Round Single Corner Rectangle 19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2" name="Rectangles 21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26" name="Text Box 25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44980" y="2516505"/>
            <a:ext cx="786130" cy="607060"/>
            <a:chOff x="3244" y="2748"/>
            <a:chExt cx="1238" cy="956"/>
          </a:xfrm>
        </p:grpSpPr>
        <p:grpSp>
          <p:nvGrpSpPr>
            <p:cNvPr id="41" name="Group 40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42" name="Round Single Corner Rectangle 41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Rectangles 42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94130" y="3348990"/>
            <a:ext cx="786130" cy="607060"/>
            <a:chOff x="3244" y="2748"/>
            <a:chExt cx="1238" cy="956"/>
          </a:xfrm>
        </p:grpSpPr>
        <p:grpSp>
          <p:nvGrpSpPr>
            <p:cNvPr id="46" name="Group 45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47" name="Round Single Corner Rectangle 46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8" name="Rectangles 47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9" name="Text Box 48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294130" y="4150360"/>
            <a:ext cx="786130" cy="607060"/>
            <a:chOff x="3244" y="2748"/>
            <a:chExt cx="1238" cy="956"/>
          </a:xfrm>
        </p:grpSpPr>
        <p:grpSp>
          <p:nvGrpSpPr>
            <p:cNvPr id="56" name="Group 55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57" name="Round Single Corner Rectangle 56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8" name="Rectangles 57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59" name="Text Box 58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657985" y="5064125"/>
            <a:ext cx="786130" cy="607060"/>
            <a:chOff x="3244" y="2748"/>
            <a:chExt cx="1238" cy="956"/>
          </a:xfrm>
        </p:grpSpPr>
        <p:grpSp>
          <p:nvGrpSpPr>
            <p:cNvPr id="61" name="Group 60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62" name="Round Single Corner Rectangle 61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3" name="Rectangles 62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64" name="Text Box 63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263140" y="5836285"/>
            <a:ext cx="786130" cy="607060"/>
            <a:chOff x="3244" y="2748"/>
            <a:chExt cx="1238" cy="956"/>
          </a:xfrm>
        </p:grpSpPr>
        <p:grpSp>
          <p:nvGrpSpPr>
            <p:cNvPr id="66" name="Group 65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67" name="Round Single Corner Rectangle 66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Rectangles 67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69" name="Text Box 68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sp>
        <p:nvSpPr>
          <p:cNvPr id="70" name="Rectangular Callout 69"/>
          <p:cNvSpPr/>
          <p:nvPr/>
        </p:nvSpPr>
        <p:spPr>
          <a:xfrm>
            <a:off x="7172325" y="2959100"/>
            <a:ext cx="3016250" cy="3321050"/>
          </a:xfrm>
          <a:prstGeom prst="wedgeRectCallout">
            <a:avLst>
              <a:gd name="adj1" fmla="val -79705"/>
              <a:gd name="adj2" fmla="val -19330"/>
            </a:avLst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Rounded Rectangular Callout 70"/>
          <p:cNvSpPr/>
          <p:nvPr/>
        </p:nvSpPr>
        <p:spPr>
          <a:xfrm>
            <a:off x="4661535" y="2227580"/>
            <a:ext cx="1569720" cy="588645"/>
          </a:xfrm>
          <a:prstGeom prst="wedgeRoundRectCallout">
            <a:avLst>
              <a:gd name="adj1" fmla="val -38106"/>
              <a:gd name="adj2" fmla="val 778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Sinyal Cellular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3483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Cellular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Picture 3" descr="3G-4G-Cellular-Temperature-Data-Logger-SMS-IIOT-RTU-Module-Supports-8-Temp-Inputs-S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8285" y="2341245"/>
            <a:ext cx="3335020" cy="333502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152775" y="1880870"/>
            <a:ext cx="5605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Contoh Device dengan konektifitas Cellular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311015" y="5830570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Datalogger Cellular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14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Server &amp; Application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6019165" y="2855595"/>
            <a:ext cx="1569720" cy="588645"/>
          </a:xfrm>
          <a:prstGeom prst="wedgeRoundRectCallout">
            <a:avLst>
              <a:gd name="adj1" fmla="val -13268"/>
              <a:gd name="adj2" fmla="val 12443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internet connetion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91440" y="1588135"/>
            <a:ext cx="5238750" cy="52819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1814195" y="2965450"/>
            <a:ext cx="2643505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Beragam IoT Server</a:t>
            </a:r>
            <a:endParaRPr lang="en-US" sz="2400" b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/>
              <a:t>- Blynk</a:t>
            </a:r>
            <a:endParaRPr lang="en-US"/>
          </a:p>
          <a:p>
            <a:pPr algn="l"/>
            <a:r>
              <a:rPr lang="en-US"/>
              <a:t>- Thingsboard</a:t>
            </a:r>
            <a:endParaRPr lang="en-US"/>
          </a:p>
          <a:p>
            <a:pPr algn="l"/>
            <a:r>
              <a:rPr lang="en-US"/>
              <a:t>- Thinkspeak</a:t>
            </a:r>
            <a:endParaRPr lang="en-US"/>
          </a:p>
          <a:p>
            <a:pPr algn="l"/>
            <a:r>
              <a:rPr lang="en-US"/>
              <a:t>- MyDevice Cayenne</a:t>
            </a:r>
            <a:endParaRPr lang="en-US"/>
          </a:p>
          <a:p>
            <a:pPr algn="l"/>
            <a:r>
              <a:rPr lang="en-US"/>
              <a:t>- Thinger.io</a:t>
            </a:r>
            <a:endParaRPr lang="en-US"/>
          </a:p>
          <a:p>
            <a:pPr algn="l"/>
            <a:r>
              <a:rPr lang="en-US"/>
              <a:t>- dll..</a:t>
            </a:r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012940" y="3633470"/>
            <a:ext cx="954405" cy="948690"/>
          </a:xfrm>
          <a:prstGeom prst="wedgeRoundRectCallout">
            <a:avLst>
              <a:gd name="adj1" fmla="val -19328"/>
              <a:gd name="adj2" fmla="val 50255"/>
              <a:gd name="adj3" fmla="val 16667"/>
            </a:avLst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14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Server &amp; Application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s 1"/>
          <p:cNvSpPr/>
          <p:nvPr/>
        </p:nvSpPr>
        <p:spPr>
          <a:xfrm>
            <a:off x="91440" y="1588135"/>
            <a:ext cx="5238750" cy="52819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1099820" y="1677035"/>
            <a:ext cx="3398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Blynk Server &amp; Blynk App</a:t>
            </a:r>
            <a:endParaRPr lang="en-US"/>
          </a:p>
        </p:txBody>
      </p:sp>
      <p:pic>
        <p:nvPicPr>
          <p:cNvPr id="9" name="Picture 8" descr="archite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2227580"/>
            <a:ext cx="5244465" cy="391731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14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Server &amp; Application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Picture 3" descr="Multi-WiFi-with-NodeMCU-cmp-708x3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705" y="2194560"/>
            <a:ext cx="6743700" cy="37909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60445" y="6079490"/>
            <a:ext cx="5689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Tampilan Blynk App yang dapat kita custom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00930" y="3168650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80715" y="3167380"/>
            <a:ext cx="4761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NodeMCU ESP8266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ESP8266EX-Chip-IC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2875" y="3811270"/>
            <a:ext cx="2312035" cy="2169160"/>
          </a:xfrm>
          <a:prstGeom prst="rect">
            <a:avLst/>
          </a:prstGeom>
        </p:spPr>
      </p:pic>
      <p:pic>
        <p:nvPicPr>
          <p:cNvPr id="11" name="Picture 10" descr="300px-ESP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95" y="3261360"/>
            <a:ext cx="2857500" cy="285750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2322830" y="3496310"/>
            <a:ext cx="3108325" cy="2745740"/>
          </a:xfrm>
          <a:prstGeom prst="wedgeEllipseCallout">
            <a:avLst>
              <a:gd name="adj1" fmla="val 96659"/>
              <a:gd name="adj2" fmla="val -5064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14204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ESP8266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87730" y="2062480"/>
            <a:ext cx="85909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ESP8266 </a:t>
            </a:r>
            <a:r>
              <a:rPr lang="en-US"/>
              <a:t>adalah microchip</a:t>
            </a:r>
            <a:r>
              <a:rPr lang="en-US" b="1"/>
              <a:t> Wi-Fi </a:t>
            </a:r>
            <a:r>
              <a:rPr lang="en-US"/>
              <a:t>murah dengan built-in </a:t>
            </a:r>
            <a:r>
              <a:rPr lang="en-US" b="1"/>
              <a:t>mikrokontroler</a:t>
            </a:r>
            <a:r>
              <a:rPr lang="en-US"/>
              <a:t>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Diproduksi oleh </a:t>
            </a:r>
            <a:r>
              <a:rPr lang="en-US" b="1"/>
              <a:t>Espressif Systems</a:t>
            </a:r>
            <a:r>
              <a:rPr lang="en-US"/>
              <a:t> di Shanghai, Cina.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Chip ini pertama kali dalam bentuk modul </a:t>
            </a:r>
            <a:r>
              <a:rPr lang="en-US" b="1"/>
              <a:t>ESP-01</a:t>
            </a:r>
            <a:r>
              <a:rPr lang="en-US"/>
              <a:t>, yang dibuat oleh produsen pihak ketiga</a:t>
            </a:r>
            <a:r>
              <a:rPr lang="en-US" b="1"/>
              <a:t> Ai-Thinker.</a:t>
            </a:r>
            <a:endParaRPr lang="en-US" b="1"/>
          </a:p>
        </p:txBody>
      </p:sp>
      <p:sp>
        <p:nvSpPr>
          <p:cNvPr id="13" name="Text Box 12"/>
          <p:cNvSpPr txBox="1"/>
          <p:nvPr/>
        </p:nvSpPr>
        <p:spPr>
          <a:xfrm>
            <a:off x="3109595" y="6347460"/>
            <a:ext cx="1457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ESP8266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084695" y="6347460"/>
            <a:ext cx="161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Module ESP-01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313420" y="3811270"/>
            <a:ext cx="34956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Bisa terhubung ke jaringan </a:t>
            </a:r>
            <a:r>
              <a:rPr lang="en-US" b="1"/>
              <a:t>WiFi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Bisa diprogram (</a:t>
            </a:r>
            <a:r>
              <a:rPr lang="en-US" b="1"/>
              <a:t>Mikrokontroler</a:t>
            </a:r>
            <a:r>
              <a:rPr lang="en-US"/>
              <a:t>)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6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Mikrokontroler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 descr="image_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5220" y="1868805"/>
            <a:ext cx="1922780" cy="1442085"/>
          </a:xfrm>
          <a:prstGeom prst="rect">
            <a:avLst/>
          </a:prstGeom>
        </p:spPr>
      </p:pic>
      <p:pic>
        <p:nvPicPr>
          <p:cNvPr id="8" name="Picture 7" descr="ಪಿಐಸಿ_ಮೈಕ್ರೊಕಂಟ್ರೋಲರ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4248785"/>
            <a:ext cx="1948180" cy="108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1010" y="3310890"/>
            <a:ext cx="3226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Mikrokontroler 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kemasn QFT (quad flat-package)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7630" y="5337810"/>
            <a:ext cx="3973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Chip Mikrokontroler 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kemasan DIP (dual in-line package)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01565" y="2021840"/>
            <a:ext cx="691451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Mikrokontroler </a:t>
            </a:r>
            <a:r>
              <a:rPr lang="en-US"/>
              <a:t>adalah sistem </a:t>
            </a:r>
            <a:r>
              <a:rPr lang="en-US" b="1"/>
              <a:t>mikroprosesor </a:t>
            </a:r>
            <a:r>
              <a:rPr lang="en-US"/>
              <a:t>lengkap yang terkandung di dalam sebuah chip.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Mikrokontroler berbeda dari mikroprosesor serba guna yang digunakan dalam sebuah PC.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Dalam sebuah mikrokontroler umumnya juga telah berisi komponen pendukung sistem minimal mikroprosesor : 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memori 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antarmuka I/O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Sedangkan di dalam mikroprosesor umumnya hanya berisi </a:t>
            </a:r>
            <a:r>
              <a:rPr lang="en-US" b="1"/>
              <a:t>CPU </a:t>
            </a:r>
            <a:r>
              <a:rPr lang="en-US"/>
              <a:t>saja.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6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Mikrokontroler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2667635"/>
            <a:ext cx="4168140" cy="288925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8027035" y="3420745"/>
            <a:ext cx="30911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Berjalan tanpa OS</a:t>
            </a:r>
            <a:endParaRPr lang="en-US"/>
          </a:p>
          <a:p>
            <a:r>
              <a:rPr lang="en-US"/>
              <a:t>Menjalankan tugas sederhana</a:t>
            </a:r>
            <a:endParaRPr lang="en-US"/>
          </a:p>
          <a:p>
            <a:r>
              <a:rPr lang="en-US"/>
              <a:t>Memiliki Memory &amp; Interfacing</a:t>
            </a:r>
            <a:endParaRPr lang="en-US"/>
          </a:p>
          <a:p>
            <a:r>
              <a:rPr lang="en-US"/>
              <a:t>Kemampuan komputasi rendah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716280" y="3512820"/>
            <a:ext cx="29413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/>
              <a:t>Berjalan memerlukan OS</a:t>
            </a:r>
            <a:endParaRPr lang="en-US"/>
          </a:p>
          <a:p>
            <a:pPr algn="r"/>
            <a:r>
              <a:rPr lang="en-US"/>
              <a:t>Menjalankan tugas kompleks</a:t>
            </a:r>
            <a:endParaRPr lang="en-US"/>
          </a:p>
          <a:p>
            <a:pPr algn="r"/>
            <a:r>
              <a:rPr lang="en-US"/>
              <a:t>Tanpa Memory &amp; Interfacing</a:t>
            </a:r>
            <a:endParaRPr lang="en-US"/>
          </a:p>
          <a:p>
            <a:pPr algn="r"/>
            <a:r>
              <a:rPr lang="en-US"/>
              <a:t>Kemampuan komputasi tinggi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6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Mikrokontroler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2" name="Content Placeholder 21" descr="gambar-komponen-Komput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1941195"/>
            <a:ext cx="6668135" cy="4457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10615" y="1542415"/>
            <a:ext cx="34055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Sistem minimal Mikroprosesor</a:t>
            </a:r>
            <a:endParaRPr 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4295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Varian Mikrokontroler Board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 descr="300px-ESP-0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49400" y="5140325"/>
            <a:ext cx="1424305" cy="1424305"/>
          </a:xfrm>
          <a:prstGeom prst="rect">
            <a:avLst/>
          </a:prstGeom>
        </p:spPr>
      </p:pic>
      <p:pic>
        <p:nvPicPr>
          <p:cNvPr id="6" name="Content Placeholder 5" descr="169034-91f-web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2085" y="4902835"/>
            <a:ext cx="1899285" cy="1899285"/>
          </a:xfrm>
          <a:prstGeom prst="rect">
            <a:avLst/>
          </a:prstGeom>
        </p:spPr>
      </p:pic>
      <p:pic>
        <p:nvPicPr>
          <p:cNvPr id="10" name="Picture 9" descr="Arduino_Uno_R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" y="2021205"/>
            <a:ext cx="2150745" cy="1971675"/>
          </a:xfrm>
          <a:prstGeom prst="rect">
            <a:avLst/>
          </a:prstGeom>
        </p:spPr>
      </p:pic>
      <p:pic>
        <p:nvPicPr>
          <p:cNvPr id="12" name="Picture 11" descr="F8029425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895" y="2239010"/>
            <a:ext cx="2092325" cy="1494790"/>
          </a:xfrm>
          <a:prstGeom prst="rect">
            <a:avLst/>
          </a:prstGeom>
        </p:spPr>
      </p:pic>
      <p:pic>
        <p:nvPicPr>
          <p:cNvPr id="13" name="Picture 12" descr="F9092862-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30" y="2421255"/>
            <a:ext cx="1767205" cy="1413510"/>
          </a:xfrm>
          <a:prstGeom prst="rect">
            <a:avLst/>
          </a:prstGeom>
        </p:spPr>
      </p:pic>
      <p:pic>
        <p:nvPicPr>
          <p:cNvPr id="14" name="Picture 13" descr="51u94UbzhnL._AC_UL474_SR474,450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0" y="5237480"/>
            <a:ext cx="1594485" cy="151384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581150" y="1776095"/>
            <a:ext cx="1392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Arduino Uno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AVR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743008" y="1776095"/>
            <a:ext cx="23241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STM32 Nucleo (64 pin)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STM32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697663" y="1776095"/>
            <a:ext cx="23241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STM32 Nucleo (32 pin)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STM32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580833" y="4495165"/>
            <a:ext cx="14579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ESP-01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ESP8266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423093" y="4495165"/>
            <a:ext cx="14579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ESP8266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931343" y="4592320"/>
            <a:ext cx="1672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Arduino Lilypad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AVR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69056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Varian Board Mikrokontroler Berbasis ESP8266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Content Placeholder 7" descr="C:\Users\yunus\Desktop\Keluarga-ESP8266.pngKeluarga-ESP8266"/>
          <p:cNvPicPr>
            <a:picLocks noChangeAspect="1"/>
          </p:cNvPicPr>
          <p:nvPr>
            <p:ph sz="half" idx="1"/>
          </p:nvPr>
        </p:nvPicPr>
        <p:blipFill>
          <a:blip r:embed="rId1"/>
          <a:srcRect t="13872"/>
          <a:stretch>
            <a:fillRect/>
          </a:stretch>
        </p:blipFill>
        <p:spPr>
          <a:xfrm>
            <a:off x="154305" y="1905635"/>
            <a:ext cx="8433435" cy="4063365"/>
          </a:xfrm>
          <a:prstGeom prst="rect">
            <a:avLst/>
          </a:prstGeom>
        </p:spPr>
      </p:pic>
      <p:pic>
        <p:nvPicPr>
          <p:cNvPr id="9" name="Content Placeholder 8" descr="169034-91f-web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27210" y="1186815"/>
            <a:ext cx="1748790" cy="174879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4135" y="6489700"/>
            <a:ext cx="76098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sumber : https://www.nyebarilmu.com/apa-itu-modul-esp8266/</a:t>
            </a:r>
            <a:endParaRPr lang="en-US" sz="1400"/>
          </a:p>
        </p:txBody>
      </p:sp>
      <p:pic>
        <p:nvPicPr>
          <p:cNvPr id="21" name="Picture 20" descr="WEMOS_D1_MINI_NODE_WIFI_ESP8266_DRIV_CH340"/>
          <p:cNvPicPr>
            <a:picLocks noChangeAspect="1"/>
          </p:cNvPicPr>
          <p:nvPr/>
        </p:nvPicPr>
        <p:blipFill>
          <a:blip r:embed="rId3"/>
          <a:srcRect l="11590" t="18177" r="8395" b="15329"/>
          <a:stretch>
            <a:fillRect/>
          </a:stretch>
        </p:blipFill>
        <p:spPr>
          <a:xfrm rot="21360000">
            <a:off x="9661525" y="3258185"/>
            <a:ext cx="1634490" cy="1358900"/>
          </a:xfrm>
          <a:prstGeom prst="rect">
            <a:avLst/>
          </a:prstGeom>
        </p:spPr>
      </p:pic>
      <p:pic>
        <p:nvPicPr>
          <p:cNvPr id="22" name="Picture 21" descr="Adafruit-2471-30091186-01"/>
          <p:cNvPicPr>
            <a:picLocks noChangeAspect="1"/>
          </p:cNvPicPr>
          <p:nvPr/>
        </p:nvPicPr>
        <p:blipFill>
          <a:blip r:embed="rId4"/>
          <a:srcRect l="12216" r="11511"/>
          <a:stretch>
            <a:fillRect/>
          </a:stretch>
        </p:blipFill>
        <p:spPr>
          <a:xfrm rot="900000" flipH="1">
            <a:off x="9562465" y="5170170"/>
            <a:ext cx="1819910" cy="133286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9427210" y="1186815"/>
            <a:ext cx="2110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 (ESP-12E)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169400" y="2935605"/>
            <a:ext cx="2625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Wemos D1 mini (ESP-12E)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9150350" y="4836795"/>
            <a:ext cx="2644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Adafruit Huzzah (ESP-12E)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582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Pin Mapping NodeMCU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 descr="C:\Users\yunus\Desktop\nodemcu_pins.pngnodemcu_pins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16560" y="1690370"/>
            <a:ext cx="5788025" cy="487934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581775" y="1690370"/>
          <a:ext cx="5229225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730"/>
                <a:gridCol w="1306195"/>
                <a:gridCol w="2527300"/>
              </a:tblGrid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Category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Desc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Power Input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MicroUSB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Vin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Laptop/Powerbank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Batre 9V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Analog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A0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membaca nilai analog 0-3.3volt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GPIO Pins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1 - 16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input / output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SPI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SD1, CMD, SD0, CLK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SPI communication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UART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TXD0, RXD0, TXD2, RXD2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UART communication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I2C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D1, D2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I2C communication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6546215" y="5659120"/>
            <a:ext cx="52647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* GPIO : General Purpose Input - Output</a:t>
            </a:r>
            <a:endParaRPr lang="en-US"/>
          </a:p>
          <a:p>
            <a:pPr algn="l"/>
            <a:r>
              <a:rPr lang="en-US"/>
              <a:t>* SPI : Serial Pheriperal Interfaces</a:t>
            </a:r>
            <a:endParaRPr lang="en-US"/>
          </a:p>
          <a:p>
            <a:pPr algn="l"/>
            <a:r>
              <a:rPr lang="en-US"/>
              <a:t>* UART : Universal Asynchronous Receiver-Transmitter </a:t>
            </a:r>
            <a:endParaRPr lang="en-US"/>
          </a:p>
          <a:p>
            <a:pPr algn="l"/>
            <a:r>
              <a:rPr lang="en-US"/>
              <a:t>* I2C : Inter Integrated Circuit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61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Memasangkan NodeMCU ke Breadboard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51LpkJkSrP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2531745"/>
            <a:ext cx="4762500" cy="357187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1398905" y="6214745"/>
            <a:ext cx="4097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 yang terpasang ke Breadboard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Content Placeholder 5" descr="C:\Users\yunus\Desktop\Untitled.pngUntitled"/>
          <p:cNvPicPr>
            <a:picLocks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771323" y="1753235"/>
            <a:ext cx="3951605" cy="4350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09473" y="6214745"/>
            <a:ext cx="2929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Struktur Internal Breadboard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10139680" y="4990465"/>
            <a:ext cx="1387475" cy="664210"/>
          </a:xfrm>
          <a:prstGeom prst="wedgeRectCallout">
            <a:avLst>
              <a:gd name="adj1" fmla="val -64965"/>
              <a:gd name="adj2" fmla="val -60571"/>
            </a:avLst>
          </a:prstGeom>
          <a:solidFill>
            <a:srgbClr val="F2F3F4"/>
          </a:solidFill>
          <a:ln w="6350">
            <a:solidFill>
              <a:srgbClr val="9C9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Tembaga (konduktor)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03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Struktur Internal Breadboard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 descr="C:\Users\yunus\Desktop\Untitled.pngUntitled"/>
          <p:cNvPicPr>
            <a:picLocks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7194233" y="1783715"/>
            <a:ext cx="3951605" cy="4350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632383" y="6275070"/>
            <a:ext cx="2929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Struktur Internal Breadboard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10562590" y="5020945"/>
            <a:ext cx="1387475" cy="664210"/>
          </a:xfrm>
          <a:prstGeom prst="wedgeRectCallout">
            <a:avLst>
              <a:gd name="adj1" fmla="val -64965"/>
              <a:gd name="adj2" fmla="val -60571"/>
            </a:avLst>
          </a:prstGeom>
          <a:solidFill>
            <a:srgbClr val="F2F3F4"/>
          </a:solidFill>
          <a:ln w="6350">
            <a:solidFill>
              <a:srgbClr val="9C9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Tembaga (konduktor)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 descr="2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783715"/>
            <a:ext cx="6393815" cy="4350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779145" y="2181225"/>
            <a:ext cx="9963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Pada mulanya konsep IoT diawali </a:t>
            </a:r>
            <a:r>
              <a:rPr lang="en-US">
                <a:sym typeface="+mn-ea"/>
              </a:rPr>
              <a:t>pada tahun </a:t>
            </a:r>
            <a:r>
              <a:rPr lang="en-US" b="1">
                <a:sym typeface="+mn-ea"/>
              </a:rPr>
              <a:t>1982</a:t>
            </a:r>
            <a:r>
              <a:rPr lang="en-US">
                <a:sym typeface="+mn-ea"/>
              </a:rPr>
              <a:t> dengan memodifikasi</a:t>
            </a:r>
            <a:r>
              <a:rPr lang="en-US"/>
              <a:t> </a:t>
            </a:r>
            <a:r>
              <a:rPr lang="en-US" b="1"/>
              <a:t>vending machine Coca-Cola </a:t>
            </a:r>
            <a:r>
              <a:rPr lang="en-US"/>
              <a:t>di Carnegie Mellon University sehingga dapat </a:t>
            </a:r>
            <a:r>
              <a:rPr lang="en-US" b="1"/>
              <a:t>mengirimkan </a:t>
            </a:r>
            <a:r>
              <a:rPr lang="en-US"/>
              <a:t>informasi </a:t>
            </a:r>
            <a:r>
              <a:rPr lang="en-US" b="1"/>
              <a:t>inventory </a:t>
            </a:r>
            <a:r>
              <a:rPr lang="en-US"/>
              <a:t>&amp; </a:t>
            </a:r>
            <a:r>
              <a:rPr lang="en-US" b="1"/>
              <a:t>apakah minuman yang dimuat kondisinya dingin atau tidak</a:t>
            </a:r>
            <a:r>
              <a:rPr lang="en-US"/>
              <a:t>.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79145" y="1659255"/>
            <a:ext cx="20396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rgbClr val="333333"/>
                </a:solidFill>
                <a:sym typeface="+mn-ea"/>
              </a:rPr>
              <a:t>Sejarah Awal</a:t>
            </a:r>
            <a:endParaRPr lang="en-US" sz="2800">
              <a:solidFill>
                <a:srgbClr val="33333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80715" y="3167380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Pengenalan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451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Download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21455" y="2146935"/>
            <a:ext cx="60407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</a:t>
            </a:r>
            <a:r>
              <a:rPr lang="en-US">
                <a:hlinkClick r:id="rId1" tooltip="" action="ppaction://hlinkfile"/>
              </a:rPr>
              <a:t>https://www.arduino.cc/en/software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Pilih versi yang sesuai dengan PC/Laptop masing-masing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Setelah itu pilih </a:t>
            </a:r>
            <a:r>
              <a:rPr lang="en-US" b="1"/>
              <a:t>Just Download</a:t>
            </a:r>
            <a:r>
              <a:rPr lang="en-US"/>
              <a:t> jika ingin mendownload tanpa contribute.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62743"/>
          <a:stretch>
            <a:fillRect/>
          </a:stretch>
        </p:blipFill>
        <p:spPr>
          <a:xfrm>
            <a:off x="641985" y="2146935"/>
            <a:ext cx="3225800" cy="395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331210"/>
            <a:ext cx="5985510" cy="2768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8" name="Rectangles 7"/>
          <p:cNvSpPr/>
          <p:nvPr/>
        </p:nvSpPr>
        <p:spPr>
          <a:xfrm>
            <a:off x="5295900" y="5321935"/>
            <a:ext cx="1856105" cy="4527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6569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 descr="C:\Users\yunus\Desktop\Untitled.pngUntitle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4935" y="1536700"/>
            <a:ext cx="5445125" cy="45478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744210" y="1536700"/>
            <a:ext cx="644842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(1) Verify</a:t>
            </a:r>
            <a:r>
              <a:rPr lang="en-US"/>
              <a:t>: Compile &amp; code checking</a:t>
            </a:r>
            <a:endParaRPr lang="en-US"/>
          </a:p>
          <a:p>
            <a:r>
              <a:rPr lang="en-US" b="1"/>
              <a:t>(2) Upload</a:t>
            </a:r>
            <a:r>
              <a:rPr lang="en-US"/>
              <a:t> : Kirim code hasil compile ke Mikrokontroler</a:t>
            </a:r>
            <a:endParaRPr lang="en-US"/>
          </a:p>
          <a:p>
            <a:r>
              <a:rPr lang="en-US" b="1"/>
              <a:t>(3) New </a:t>
            </a:r>
            <a:r>
              <a:rPr lang="en-US"/>
              <a:t>: Create new window</a:t>
            </a:r>
            <a:endParaRPr lang="en-US"/>
          </a:p>
          <a:p>
            <a:r>
              <a:rPr lang="en-US" b="1"/>
              <a:t>(4) Open</a:t>
            </a:r>
            <a:r>
              <a:rPr lang="en-US"/>
              <a:t> : Membuka sketch yang sudah ada </a:t>
            </a:r>
            <a:endParaRPr lang="en-US"/>
          </a:p>
          <a:p>
            <a:r>
              <a:rPr lang="en-US" b="1"/>
              <a:t>(5) Save </a:t>
            </a:r>
            <a:r>
              <a:rPr lang="en-US"/>
              <a:t>: Menyimpan sketch kedalam komputer</a:t>
            </a:r>
            <a:endParaRPr lang="en-US"/>
          </a:p>
          <a:p>
            <a:r>
              <a:rPr lang="en-US" b="1"/>
              <a:t>(6) Serial Monitor</a:t>
            </a:r>
            <a:r>
              <a:rPr lang="en-US"/>
              <a:t> : Menampilakan data serial yang dikirim dari Mikrokontroler</a:t>
            </a:r>
            <a:endParaRPr lang="en-US"/>
          </a:p>
          <a:p>
            <a:r>
              <a:rPr lang="en-US" b="1"/>
              <a:t>(7) Sketch Name</a:t>
            </a:r>
            <a:r>
              <a:rPr lang="en-US"/>
              <a:t> : Nama Skecth yang aktif</a:t>
            </a:r>
            <a:endParaRPr lang="en-US"/>
          </a:p>
          <a:p>
            <a:r>
              <a:rPr lang="en-US" b="1"/>
              <a:t>(8) Code Area</a:t>
            </a:r>
            <a:r>
              <a:rPr lang="en-US"/>
              <a:t> : Area untuk menulis program</a:t>
            </a:r>
            <a:endParaRPr lang="en-US"/>
          </a:p>
          <a:p>
            <a:r>
              <a:rPr lang="en-US" b="1"/>
              <a:t>(9) Message Area</a:t>
            </a:r>
            <a:r>
              <a:rPr lang="en-US"/>
              <a:t> : Menampilakan informasi error atau proses saat </a:t>
            </a:r>
            <a:r>
              <a:rPr lang="en-US" b="1"/>
              <a:t>Verify </a:t>
            </a:r>
            <a:r>
              <a:rPr lang="en-US"/>
              <a:t>&amp; </a:t>
            </a:r>
            <a:r>
              <a:rPr lang="en-US" b="1"/>
              <a:t>Upload</a:t>
            </a:r>
            <a:endParaRPr lang="en-US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31135" y="3168650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Setup ESP8266 ke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63004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1</a:t>
            </a:r>
            <a:r>
              <a:rPr lang="en-US">
                <a:sym typeface="+mn-ea"/>
              </a:rPr>
              <a:t>. Buka </a:t>
            </a:r>
            <a:r>
              <a:rPr lang="en-US" b="1">
                <a:sym typeface="+mn-ea"/>
              </a:rPr>
              <a:t>Arduino IDE</a:t>
            </a:r>
            <a:r>
              <a:rPr lang="en-US">
                <a:sym typeface="+mn-ea"/>
              </a:rPr>
              <a:t>, pada menu </a:t>
            </a:r>
            <a:r>
              <a:rPr lang="en-US" b="1">
                <a:sym typeface="+mn-ea"/>
              </a:rPr>
              <a:t>File </a:t>
            </a:r>
            <a:r>
              <a:rPr lang="en-US">
                <a:sym typeface="+mn-ea"/>
              </a:rPr>
              <a:t>pilih sub-menu </a:t>
            </a:r>
            <a:r>
              <a:rPr lang="en-US" b="1">
                <a:sym typeface="+mn-ea"/>
              </a:rPr>
              <a:t>Preferences</a:t>
            </a:r>
            <a:endParaRPr lang="en-US" b="1">
              <a:sym typeface="+mn-ea"/>
            </a:endParaRPr>
          </a:p>
        </p:txBody>
      </p:sp>
      <p:pic>
        <p:nvPicPr>
          <p:cNvPr id="6" name="Content Placeholder 5" descr="1_h3UR1EPWsDLd02CLUqrZ4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675" y="2167255"/>
            <a:ext cx="622554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96323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2</a:t>
            </a:r>
            <a:r>
              <a:rPr lang="en-US">
                <a:sym typeface="+mn-ea"/>
              </a:rPr>
              <a:t>. Akan muncul popup window, Pada bagian “</a:t>
            </a:r>
            <a:r>
              <a:rPr lang="en-US" b="1">
                <a:sym typeface="+mn-ea"/>
              </a:rPr>
              <a:t>Additional Boards Manager URLs</a:t>
            </a:r>
            <a:r>
              <a:rPr lang="en-US">
                <a:sym typeface="+mn-ea"/>
              </a:rPr>
              <a:t>” isikan URL dibawah,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h3UR1EPWsDLd02CLUqrZ4g.png1_h3UR1EPWsDLd02CLUqrZ4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34365" y="2597785"/>
            <a:ext cx="6863080" cy="41370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11175" y="2035810"/>
            <a:ext cx="7893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tooltip=""/>
              </a:rPr>
              <a:t>http://arduino.esp8266.com/stable/package_esp8266com_index.json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111436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3</a:t>
            </a:r>
            <a:r>
              <a:rPr lang="en-US">
                <a:sym typeface="+mn-ea"/>
              </a:rPr>
              <a:t>. Akan muncul popup window, Pada bagian “</a:t>
            </a:r>
            <a:r>
              <a:rPr lang="en-US" b="1">
                <a:sym typeface="+mn-ea"/>
              </a:rPr>
              <a:t>Additional Boards Manager URLs</a:t>
            </a:r>
            <a:r>
              <a:rPr lang="en-US">
                <a:sym typeface="+mn-ea"/>
              </a:rPr>
              <a:t>” isikan URL dibawah, dilanjut klik </a:t>
            </a:r>
            <a:r>
              <a:rPr lang="en-US" b="1">
                <a:sym typeface="+mn-ea"/>
              </a:rPr>
              <a:t>OK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h3UR1EPWsDLd02CLUqrZ4g.png1_h3UR1EPWsDLd02CLUqrZ4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34365" y="2597785"/>
            <a:ext cx="6863080" cy="41370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11175" y="2035810"/>
            <a:ext cx="7893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/>
              </a:rPr>
              <a:t>http://arduino.esp8266.com/stable/package_esp8266com_index.json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791450" y="5820410"/>
            <a:ext cx="413385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setelah ini kita perlu restart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menutup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membuka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kembali) Arduino IDE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799147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4</a:t>
            </a:r>
            <a:r>
              <a:rPr lang="en-US">
                <a:sym typeface="+mn-ea"/>
              </a:rPr>
              <a:t>. Setelah Arduino IDE dibuka kembali, Buka menu </a:t>
            </a:r>
            <a:r>
              <a:rPr lang="en-US" b="1">
                <a:sym typeface="+mn-ea"/>
              </a:rPr>
              <a:t>Tools</a:t>
            </a:r>
            <a:r>
              <a:rPr lang="en-US">
                <a:sym typeface="+mn-ea"/>
              </a:rPr>
              <a:t>&gt;</a:t>
            </a:r>
            <a:r>
              <a:rPr lang="en-US" b="1">
                <a:sym typeface="+mn-ea"/>
              </a:rPr>
              <a:t>Board:</a:t>
            </a:r>
            <a:r>
              <a:rPr lang="en-US">
                <a:sym typeface="+mn-ea"/>
              </a:rPr>
              <a:t>&gt;</a:t>
            </a:r>
            <a:r>
              <a:rPr lang="en-US" b="1">
                <a:sym typeface="+mn-ea"/>
              </a:rPr>
              <a:t>Board Manager…</a:t>
            </a:r>
            <a:endParaRPr lang="en-US" b="1">
              <a:sym typeface="+mn-ea"/>
            </a:endParaRPr>
          </a:p>
        </p:txBody>
      </p:sp>
      <p:pic>
        <p:nvPicPr>
          <p:cNvPr id="6" name="Content Placeholder 5" descr="C:\Users\yunus\Desktop\1_h3UR1EPWsDLd02CLUqrZ4g.png1_h3UR1EPWsDLd02CLUqrZ4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98170" y="2035810"/>
            <a:ext cx="8261985" cy="416242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8990965" y="5172710"/>
            <a:ext cx="2915285" cy="10248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setelah ini akan terbuka popu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Board Manager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85547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5</a:t>
            </a:r>
            <a:r>
              <a:rPr lang="en-US">
                <a:sym typeface="+mn-ea"/>
              </a:rPr>
              <a:t>. Setelah </a:t>
            </a:r>
            <a:r>
              <a:rPr lang="en-US" b="1">
                <a:sym typeface="+mn-ea"/>
              </a:rPr>
              <a:t>Board Manager </a:t>
            </a:r>
            <a:r>
              <a:rPr lang="en-US">
                <a:sym typeface="+mn-ea"/>
              </a:rPr>
              <a:t>terbuka, masukan pencarian “</a:t>
            </a:r>
            <a:r>
              <a:rPr lang="en-US" b="1">
                <a:sym typeface="+mn-ea"/>
              </a:rPr>
              <a:t>ESP8266</a:t>
            </a:r>
            <a:r>
              <a:rPr lang="en-US">
                <a:sym typeface="+mn-ea"/>
              </a:rPr>
              <a:t>“, setelah itu klik </a:t>
            </a:r>
            <a:r>
              <a:rPr lang="en-US" b="1">
                <a:sym typeface="+mn-ea"/>
              </a:rPr>
              <a:t>install</a:t>
            </a:r>
            <a:r>
              <a:rPr lang="en-US">
                <a:sym typeface="+mn-ea"/>
              </a:rPr>
              <a:t>,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nXtb5Xfb7lAyO_TkY_M0_g.png1_nXtb5Xfb7lAyO_TkY_M0_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0580" y="2035810"/>
            <a:ext cx="8202930" cy="46761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57918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6</a:t>
            </a:r>
            <a:r>
              <a:rPr lang="en-US">
                <a:sym typeface="+mn-ea"/>
              </a:rPr>
              <a:t>. Jika Proses Install selesai, akan terlihat tulisan </a:t>
            </a:r>
            <a:r>
              <a:rPr lang="en-US" b="1">
                <a:sym typeface="+mn-ea"/>
              </a:rPr>
              <a:t>INSTALLED</a:t>
            </a:r>
            <a:endParaRPr lang="en-US" b="1">
              <a:sym typeface="+mn-ea"/>
            </a:endParaRPr>
          </a:p>
        </p:txBody>
      </p:sp>
      <p:pic>
        <p:nvPicPr>
          <p:cNvPr id="6" name="Content Placeholder 5" descr="C:\Users\yunus\Desktop\1_hW7HBhqV2CyYdwJ8C4UL5Q.png1_hW7HBhqV2CyYdwJ8C4UL5Q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49630" y="2035810"/>
            <a:ext cx="837247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</a:t>
            </a:r>
            <a:r>
              <a:rPr lang="en-US"/>
              <a:t> 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31135" y="3168650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Arduino-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2053590"/>
            <a:ext cx="5079365" cy="42068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Content Placeholder 16" descr="Picture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7920"/>
            <a:ext cx="5181600" cy="318643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5487035" y="2035810"/>
            <a:ext cx="2983865" cy="4213860"/>
          </a:xfrm>
          <a:custGeom>
            <a:avLst/>
            <a:gdLst>
              <a:gd name="connsiteX0" fmla="*/ 0 w 4699"/>
              <a:gd name="connsiteY0" fmla="*/ 0 h 6636"/>
              <a:gd name="connsiteX1" fmla="*/ 4699 w 4699"/>
              <a:gd name="connsiteY1" fmla="*/ 2049 h 6636"/>
              <a:gd name="connsiteX2" fmla="*/ 4677 w 4699"/>
              <a:gd name="connsiteY2" fmla="*/ 3296 h 6636"/>
              <a:gd name="connsiteX3" fmla="*/ 25 w 4699"/>
              <a:gd name="connsiteY3" fmla="*/ 6636 h 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" h="6636">
                <a:moveTo>
                  <a:pt x="0" y="0"/>
                </a:moveTo>
                <a:lnTo>
                  <a:pt x="4699" y="2049"/>
                </a:lnTo>
                <a:lnTo>
                  <a:pt x="4677" y="3296"/>
                </a:lnTo>
                <a:lnTo>
                  <a:pt x="25" y="6636"/>
                </a:lnTo>
              </a:path>
            </a:pathLst>
          </a:custGeom>
          <a:solidFill>
            <a:srgbClr val="00AF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303463" y="6304280"/>
            <a:ext cx="1314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Arduino IDE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644131" y="2265045"/>
            <a:ext cx="1177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PC/Laptop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8011479" y="4926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Kabel USB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9835199" y="4178935"/>
            <a:ext cx="1164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764222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 i="1">
                <a:sym typeface="+mn-ea"/>
              </a:rPr>
              <a:t>1</a:t>
            </a:r>
            <a:r>
              <a:rPr lang="en-US">
                <a:sym typeface="+mn-ea"/>
              </a:rPr>
              <a:t>. Hubungkan Mikrokontroler (misalnya NodeMCU) ke Laptop/PC via Kabel USB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55194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2</a:t>
            </a:r>
            <a:r>
              <a:rPr lang="en-US">
                <a:sym typeface="+mn-ea"/>
              </a:rPr>
              <a:t>. install driver NodeMCU (untuk </a:t>
            </a:r>
            <a:r>
              <a:rPr lang="en-US">
                <a:sym typeface="+mn-ea"/>
              </a:rPr>
              <a:t>chip </a:t>
            </a:r>
            <a:r>
              <a:rPr lang="en-US">
                <a:sym typeface="+mn-ea"/>
              </a:rPr>
              <a:t>usb to ttl cp2102)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66750" y="2280285"/>
            <a:ext cx="9619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1" action="ppaction://hlinkfile"/>
              </a:rPr>
              <a:t>https://www.silabs.com/products/development-tools/software/usb-to-uart-bridge-vcp-drivers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2893060"/>
            <a:ext cx="9620250" cy="36607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877062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3</a:t>
            </a:r>
            <a:r>
              <a:rPr lang="en-US">
                <a:sym typeface="+mn-ea"/>
              </a:rPr>
              <a:t>. Cek NodeMCU pada </a:t>
            </a:r>
            <a:r>
              <a:rPr lang="en-US" b="1">
                <a:sym typeface="+mn-ea"/>
              </a:rPr>
              <a:t>Device Manager </a:t>
            </a:r>
            <a:r>
              <a:rPr lang="en-US">
                <a:sym typeface="+mn-ea"/>
              </a:rPr>
              <a:t>(OS Windows), 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      Pada bagian </a:t>
            </a:r>
            <a:r>
              <a:rPr lang="en-US" b="1">
                <a:sym typeface="+mn-ea"/>
              </a:rPr>
              <a:t>Ports (COM &amp; LPT)</a:t>
            </a:r>
            <a:r>
              <a:rPr lang="en-US">
                <a:sym typeface="+mn-ea"/>
              </a:rPr>
              <a:t> Akan terlihat NodeMCU berhasil dikenali oleh PC/Laptop.</a:t>
            </a:r>
            <a:endParaRPr lang="en-US">
              <a:sym typeface="+mn-ea"/>
            </a:endParaRPr>
          </a:p>
          <a:p>
            <a:pPr algn="l"/>
            <a:r>
              <a:rPr lang="en-US"/>
              <a:t>      Tiap NodeMCU yang terhubung akan memiliki COM Port tersendiri</a:t>
            </a:r>
            <a:endParaRPr lang="en-US"/>
          </a:p>
          <a:p>
            <a:pPr algn="l"/>
            <a:r>
              <a:rPr lang="en-US"/>
              <a:t>      Berikut contoh NodeMCU pada Device Manager di kenali melalui </a:t>
            </a:r>
            <a:r>
              <a:rPr lang="en-US" b="1"/>
              <a:t>COM3</a:t>
            </a:r>
            <a:endParaRPr lang="en-US" b="1"/>
          </a:p>
        </p:txBody>
      </p:sp>
      <p:pic>
        <p:nvPicPr>
          <p:cNvPr id="6" name="Content Placeholder 5" descr="C:\Users\yunus\Desktop\windows-find-com-port.pngwindows-find-com-por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07060" y="2988310"/>
            <a:ext cx="7241540" cy="351472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8132445" y="5210810"/>
            <a:ext cx="3773170" cy="1158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Untuk membuka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Device Manager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OS Window search dengan keyword “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Device Manager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110439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4</a:t>
            </a:r>
            <a:r>
              <a:rPr lang="en-US">
                <a:sym typeface="+mn-ea"/>
              </a:rPr>
              <a:t>. Setelah itu Pada Arduino IDE buka Menu </a:t>
            </a:r>
            <a:r>
              <a:rPr lang="en-US" b="1">
                <a:sym typeface="+mn-ea"/>
              </a:rPr>
              <a:t>Tools </a:t>
            </a:r>
            <a:r>
              <a:rPr lang="en-US">
                <a:sym typeface="+mn-ea"/>
              </a:rPr>
              <a:t>&gt; </a:t>
            </a:r>
            <a:r>
              <a:rPr lang="en-US" b="1">
                <a:sym typeface="+mn-ea"/>
              </a:rPr>
              <a:t>Board</a:t>
            </a:r>
            <a:r>
              <a:rPr lang="en-US">
                <a:sym typeface="+mn-ea"/>
              </a:rPr>
              <a:t>: &gt; Pilih </a:t>
            </a:r>
            <a:r>
              <a:rPr lang="en-US" b="1">
                <a:sym typeface="+mn-ea"/>
              </a:rPr>
              <a:t>NodeMCU 1.0</a:t>
            </a:r>
            <a:r>
              <a:rPr lang="en-US">
                <a:sym typeface="+mn-ea"/>
              </a:rPr>
              <a:t> (jika anda menggunakan NodeMCU)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nXtb5Xfb7lAyO_TkY_M0_g.png1_nXtb5Xfb7lAyO_TkY_M0_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81685" y="2264410"/>
            <a:ext cx="7623810" cy="37426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986472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5</a:t>
            </a:r>
            <a:r>
              <a:rPr lang="en-US">
                <a:sym typeface="+mn-ea"/>
              </a:rPr>
              <a:t>. Selanjutnya buka menu </a:t>
            </a:r>
            <a:r>
              <a:rPr lang="en-US" b="1">
                <a:sym typeface="+mn-ea"/>
              </a:rPr>
              <a:t>Tools </a:t>
            </a:r>
            <a:r>
              <a:rPr lang="en-US">
                <a:sym typeface="+mn-ea"/>
              </a:rPr>
              <a:t>&gt; </a:t>
            </a:r>
            <a:r>
              <a:rPr lang="en-US" b="1">
                <a:sym typeface="+mn-ea"/>
              </a:rPr>
              <a:t>Port </a:t>
            </a:r>
            <a:r>
              <a:rPr lang="en-US">
                <a:sym typeface="+mn-ea"/>
              </a:rPr>
              <a:t>&gt; </a:t>
            </a:r>
            <a:r>
              <a:rPr lang="en-US" b="1">
                <a:sym typeface="+mn-ea"/>
              </a:rPr>
              <a:t>COM3 </a:t>
            </a:r>
            <a:r>
              <a:rPr lang="en-US">
                <a:sym typeface="+mn-ea"/>
              </a:rPr>
              <a:t>(</a:t>
            </a:r>
            <a:r>
              <a:rPr lang="en-US">
                <a:solidFill>
                  <a:srgbClr val="FF0000"/>
                </a:solidFill>
                <a:sym typeface="+mn-ea"/>
              </a:rPr>
              <a:t>Sesuaikan dengan COM pada Device Manager distep 7</a:t>
            </a:r>
            <a:r>
              <a:rPr lang="en-US">
                <a:sym typeface="+mn-ea"/>
              </a:rPr>
              <a:t>)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nXtb5Xfb7lAyO_TkY_M0_g.png1_nXtb5Xfb7lAyO_TkY_M0_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7875" y="2035810"/>
            <a:ext cx="5319395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116224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6</a:t>
            </a:r>
            <a:r>
              <a:rPr lang="en-US">
                <a:sym typeface="+mn-ea"/>
              </a:rPr>
              <a:t>. Test compile &amp; upload. Klik </a:t>
            </a:r>
            <a:r>
              <a:rPr lang="en-US" b="1">
                <a:sym typeface="+mn-ea"/>
              </a:rPr>
              <a:t>Verify </a:t>
            </a:r>
            <a:r>
              <a:rPr lang="en-US">
                <a:sym typeface="+mn-ea"/>
              </a:rPr>
              <a:t>dan </a:t>
            </a:r>
            <a:r>
              <a:rPr lang="en-US" b="1">
                <a:sym typeface="+mn-ea"/>
              </a:rPr>
              <a:t>Upload,</a:t>
            </a:r>
            <a:r>
              <a:rPr lang="en-US">
                <a:sym typeface="+mn-ea"/>
              </a:rPr>
              <a:t> tunggu sampai proses upload selesai (terdapat tulisan </a:t>
            </a:r>
            <a:r>
              <a:rPr lang="en-US" b="1">
                <a:sym typeface="+mn-ea"/>
              </a:rPr>
              <a:t>Done Uploading</a:t>
            </a:r>
            <a:r>
              <a:rPr lang="en-US">
                <a:sym typeface="+mn-ea"/>
              </a:rPr>
              <a:t>), 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-Lws_jAR7Buto_hZDkuaaA.png1_-Lws_jAR7Buto_hZDkuaaA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01675" y="2212975"/>
            <a:ext cx="6071235" cy="399732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7275195" y="4232275"/>
            <a:ext cx="4572635" cy="19780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Tahap ini, kita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belum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memerintahkan NodeMCU untuk melakukan task tertentu. Code yang dikirimpakan ke NMCU hanya sebatas template kosong.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275195" y="2562860"/>
            <a:ext cx="4572635" cy="1450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Code Area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kita melihat baris program yang memuat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void setup()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void loop()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struktur ini merupakan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struktur minimal skecth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Arduino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3955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Part Elektronik yang akan digunakan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Untitle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64795" y="1691005"/>
            <a:ext cx="8422005" cy="4351655"/>
          </a:xfrm>
          <a:prstGeom prst="rect">
            <a:avLst/>
          </a:prstGeom>
        </p:spPr>
      </p:pic>
      <p:pic>
        <p:nvPicPr>
          <p:cNvPr id="5" name="Content Placeholder 4" descr="16x2_lcd_with_iicmodul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21115" y="2459990"/>
            <a:ext cx="1757045" cy="175704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8676005" y="1753235"/>
            <a:ext cx="2247900" cy="2723515"/>
          </a:xfrm>
          <a:prstGeom prst="rect">
            <a:avLst/>
          </a:prstGeom>
          <a:noFill/>
          <a:ln w="22225">
            <a:solidFill>
              <a:srgbClr val="6F707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668385" y="1768475"/>
            <a:ext cx="9493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 b="1">
                <a:solidFill>
                  <a:srgbClr val="3C2822"/>
                </a:solidFill>
                <a:cs typeface="+mn-lt"/>
              </a:rPr>
              <a:t>LCD Module</a:t>
            </a:r>
            <a:endParaRPr lang="en-US" sz="1200" b="1">
              <a:solidFill>
                <a:srgbClr val="3C2822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5970270" y="-1397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86500" y="1678940"/>
            <a:ext cx="207962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Program 1 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LED Blink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86500" y="2967990"/>
            <a:ext cx="5394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Pada part ini, peserta akan belajar bagaimana caranya mengontrol lampu LED menggunakan NodeMCU agar dapat berkedip (menyala 1 detik, mati 2 detik)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Content Placeholder 9" descr="LED,_5mm,_green_(unlabelled)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2110" y="1278890"/>
            <a:ext cx="23812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0290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 descr="Untitled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2324100"/>
            <a:ext cx="9933305" cy="4351655"/>
          </a:xfrm>
          <a:prstGeom prst="rect">
            <a:avLst/>
          </a:prstGeom>
        </p:spPr>
      </p:pic>
      <p:pic>
        <p:nvPicPr>
          <p:cNvPr id="14" name="Picture 13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656080"/>
            <a:ext cx="34861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</a:t>
            </a:r>
            <a:r>
              <a:rPr lang="en-US"/>
              <a:t> 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877570" y="3166745"/>
            <a:ext cx="2771775" cy="2319020"/>
          </a:xfrm>
          <a:prstGeom prst="wedgeRectCallou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77570" y="5810885"/>
            <a:ext cx="5493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Monitoring Suhu/Tekanan/Kelembaban di Sistem Industri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27209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7525" y="1597025"/>
            <a:ext cx="5280025" cy="471678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6163310" y="1851025"/>
            <a:ext cx="5861685" cy="692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Pin D0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Pin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16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ESP8266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GPIO 16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70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Wiring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010" y="1654810"/>
            <a:ext cx="2918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1. Membaca Nilai Resistor</a:t>
            </a:r>
            <a:endParaRPr lang="en-US" sz="2000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2945" y="2248535"/>
            <a:ext cx="9609455" cy="4351655"/>
          </a:xfrm>
          <a:prstGeom prst="rect">
            <a:avLst/>
          </a:prstGeom>
          <a:ln>
            <a:solidFill>
              <a:srgbClr val="6F7073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506470" y="16700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tooltip="" action="ppaction://hlinkfile"/>
              </a:rPr>
              <a:t>resistor calculator online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7350760" y="1851025"/>
            <a:ext cx="3260725" cy="847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Baca dari sisi dengan gelang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warna berdekatan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70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</a:t>
            </a:r>
            <a:r>
              <a:rPr lang="en-US" sz="2800">
                <a:solidFill>
                  <a:schemeClr val="bg1"/>
                </a:solidFill>
                <a:sym typeface="+mn-ea"/>
              </a:rPr>
              <a:t>Wiring </a:t>
            </a:r>
            <a:r>
              <a:rPr lang="en-US" sz="2800">
                <a:solidFill>
                  <a:schemeClr val="bg1"/>
                </a:solidFill>
                <a:sym typeface="+mn-ea"/>
              </a:rPr>
              <a:t>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010" y="1654810"/>
            <a:ext cx="34347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2. Dasar Rangkaian Elektronika</a:t>
            </a:r>
            <a:endParaRPr lang="en-US" sz="2000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10" y="2414905"/>
            <a:ext cx="3790950" cy="35337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55470" y="2997835"/>
            <a:ext cx="5308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LED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215765" y="4150995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Resistor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143125" y="5828030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Batre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487045" y="6377305"/>
            <a:ext cx="488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3C28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Skema sederhana konsep menyalakan LED</a:t>
            </a:r>
            <a:endParaRPr lang="en-US" b="1">
              <a:solidFill>
                <a:srgbClr val="3C28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s 31"/>
          <p:cNvSpPr/>
          <p:nvPr/>
        </p:nvSpPr>
        <p:spPr>
          <a:xfrm>
            <a:off x="5368925" y="2328545"/>
            <a:ext cx="6353810" cy="554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batre size AA terdapat tegangan batre sebesar 1.5volt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Rectangles 32"/>
          <p:cNvSpPr/>
          <p:nvPr/>
        </p:nvSpPr>
        <p:spPr>
          <a:xfrm>
            <a:off x="5368925" y="3028950"/>
            <a:ext cx="6353810" cy="554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 sisi min (-) bernilai 0 volt, disisi plus (+) bernilai 1.5 volt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529965" y="5503545"/>
            <a:ext cx="401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0v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1091565" y="5545455"/>
            <a:ext cx="58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1.5v</a:t>
            </a:r>
            <a:endParaRPr lang="en-US"/>
          </a:p>
        </p:txBody>
      </p:sp>
      <p:sp>
        <p:nvSpPr>
          <p:cNvPr id="37" name="Rectangles 36"/>
          <p:cNvSpPr/>
          <p:nvPr/>
        </p:nvSpPr>
        <p:spPr>
          <a:xfrm>
            <a:off x="5368925" y="1654810"/>
            <a:ext cx="6353810" cy="554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Disamping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LED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resistor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dirangkaikan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bersama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batre  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Rectangles 37"/>
          <p:cNvSpPr/>
          <p:nvPr/>
        </p:nvSpPr>
        <p:spPr>
          <a:xfrm>
            <a:off x="5368925" y="3743960"/>
            <a:ext cx="6353810" cy="12934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Saat dihubungkan ketiganya, akan ada sejumlah tegangan yang dihabiskan oleh LED dan Resistor, yang mematuhi rumusan :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V</a:t>
            </a:r>
            <a:r>
              <a:rPr lang="en-US" sz="2400" baseline="-25000">
                <a:solidFill>
                  <a:schemeClr val="bg2">
                    <a:lumMod val="25000"/>
                  </a:schemeClr>
                </a:solidFill>
              </a:rPr>
              <a:t>batre </a:t>
            </a:r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= V</a:t>
            </a:r>
            <a:r>
              <a:rPr lang="en-US" sz="2400" baseline="-25000">
                <a:solidFill>
                  <a:schemeClr val="bg2">
                    <a:lumMod val="25000"/>
                  </a:schemeClr>
                </a:solidFill>
              </a:rPr>
              <a:t>LED</a:t>
            </a:r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 + V</a:t>
            </a:r>
            <a:r>
              <a:rPr lang="en-US" sz="2400" baseline="-25000">
                <a:solidFill>
                  <a:schemeClr val="bg2">
                    <a:lumMod val="25000"/>
                  </a:schemeClr>
                </a:solidFill>
              </a:rPr>
              <a:t>resistor</a:t>
            </a:r>
            <a:endParaRPr lang="en-US" sz="2400" baseline="-2500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0" descr="Untitle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1440" y="2294255"/>
            <a:ext cx="3209925" cy="334327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70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</a:t>
            </a:r>
            <a:r>
              <a:rPr lang="en-US" sz="2800">
                <a:solidFill>
                  <a:schemeClr val="bg1"/>
                </a:solidFill>
                <a:sym typeface="+mn-ea"/>
              </a:rPr>
              <a:t>Wiring </a:t>
            </a:r>
            <a:r>
              <a:rPr lang="en-US" sz="2800">
                <a:solidFill>
                  <a:schemeClr val="bg1"/>
                </a:solidFill>
                <a:sym typeface="+mn-ea"/>
              </a:rPr>
              <a:t>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010" y="1654810"/>
            <a:ext cx="27755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2. Rangkaian Elektronika</a:t>
            </a:r>
            <a:endParaRPr lang="en-US" sz="2000" b="1"/>
          </a:p>
        </p:txBody>
      </p:sp>
      <p:grpSp>
        <p:nvGrpSpPr>
          <p:cNvPr id="22" name="Group 21"/>
          <p:cNvGrpSpPr/>
          <p:nvPr/>
        </p:nvGrpSpPr>
        <p:grpSpPr>
          <a:xfrm>
            <a:off x="920750" y="2419985"/>
            <a:ext cx="1771015" cy="3027045"/>
            <a:chOff x="11002" y="3803"/>
            <a:chExt cx="2789" cy="4767"/>
          </a:xfrm>
        </p:grpSpPr>
        <p:grpSp>
          <p:nvGrpSpPr>
            <p:cNvPr id="17" name="Group 16"/>
            <p:cNvGrpSpPr/>
            <p:nvPr/>
          </p:nvGrpSpPr>
          <p:grpSpPr>
            <a:xfrm>
              <a:off x="11002" y="3803"/>
              <a:ext cx="2328" cy="4767"/>
              <a:chOff x="11002" y="3803"/>
              <a:chExt cx="2328" cy="4767"/>
            </a:xfrm>
          </p:grpSpPr>
          <p:sp>
            <p:nvSpPr>
              <p:cNvPr id="15" name="Rectangles 14"/>
              <p:cNvSpPr/>
              <p:nvPr/>
            </p:nvSpPr>
            <p:spPr>
              <a:xfrm>
                <a:off x="11002" y="4174"/>
                <a:ext cx="2328" cy="4396"/>
              </a:xfrm>
              <a:prstGeom prst="rect">
                <a:avLst/>
              </a:prstGeom>
              <a:solidFill>
                <a:srgbClr val="6F7073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11714" y="3803"/>
                <a:ext cx="784" cy="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18" name="Rectangles 17"/>
            <p:cNvSpPr/>
            <p:nvPr/>
          </p:nvSpPr>
          <p:spPr>
            <a:xfrm>
              <a:off x="13007" y="6494"/>
              <a:ext cx="784" cy="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200">
                  <a:solidFill>
                    <a:srgbClr val="3C2822"/>
                  </a:solidFill>
                </a:rPr>
                <a:t>GND</a:t>
              </a:r>
              <a:endParaRPr lang="en-US" sz="1200">
                <a:solidFill>
                  <a:srgbClr val="3C2822"/>
                </a:solidFill>
              </a:endParaRPr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3007" y="7587"/>
              <a:ext cx="784" cy="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>
                  <a:solidFill>
                    <a:srgbClr val="3C2822"/>
                  </a:solidFill>
                </a:rPr>
                <a:t>D0</a:t>
              </a:r>
              <a:endParaRPr lang="en-US" sz="1400">
                <a:solidFill>
                  <a:srgbClr val="3C2822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198" y="5759"/>
              <a:ext cx="180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>
                  <a:solidFill>
                    <a:schemeClr val="bg1"/>
                  </a:solidFill>
                </a:rPr>
                <a:t>NodeMCU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2699385" y="5041900"/>
            <a:ext cx="476250" cy="361950"/>
          </a:xfrm>
          <a:custGeom>
            <a:avLst/>
            <a:gdLst>
              <a:gd name="connisteX0" fmla="*/ 0 w 476250"/>
              <a:gd name="connsiteY0" fmla="*/ 0 h 361950"/>
              <a:gd name="connisteX1" fmla="*/ 133350 w 476250"/>
              <a:gd name="connsiteY1" fmla="*/ 114300 h 361950"/>
              <a:gd name="connisteX2" fmla="*/ 133350 w 476250"/>
              <a:gd name="connsiteY2" fmla="*/ 114300 h 361950"/>
              <a:gd name="connisteX3" fmla="*/ 314325 w 476250"/>
              <a:gd name="connsiteY3" fmla="*/ 304800 h 361950"/>
              <a:gd name="connisteX4" fmla="*/ 476250 w 476250"/>
              <a:gd name="connsiteY4" fmla="*/ 361950 h 3619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476250" h="361950">
                <a:moveTo>
                  <a:pt x="0" y="0"/>
                </a:moveTo>
                <a:cubicBezTo>
                  <a:pt x="26670" y="22860"/>
                  <a:pt x="106680" y="91440"/>
                  <a:pt x="133350" y="114300"/>
                </a:cubicBezTo>
                <a:cubicBezTo>
                  <a:pt x="160020" y="137160"/>
                  <a:pt x="97155" y="76200"/>
                  <a:pt x="133350" y="114300"/>
                </a:cubicBezTo>
                <a:cubicBezTo>
                  <a:pt x="169545" y="152400"/>
                  <a:pt x="245745" y="255270"/>
                  <a:pt x="314325" y="304800"/>
                </a:cubicBezTo>
                <a:cubicBezTo>
                  <a:pt x="382905" y="354330"/>
                  <a:pt x="447675" y="354330"/>
                  <a:pt x="476250" y="361950"/>
                </a:cubicBez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909060" y="5032375"/>
            <a:ext cx="1495425" cy="406400"/>
          </a:xfrm>
          <a:custGeom>
            <a:avLst/>
            <a:gdLst>
              <a:gd name="connisteX0" fmla="*/ 0 w 1495425"/>
              <a:gd name="connsiteY0" fmla="*/ 371475 h 406254"/>
              <a:gd name="connisteX1" fmla="*/ 1190625 w 1495425"/>
              <a:gd name="connsiteY1" fmla="*/ 371475 h 406254"/>
              <a:gd name="connisteX2" fmla="*/ 1495425 w 1495425"/>
              <a:gd name="connsiteY2" fmla="*/ 0 h 40625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495425" h="406254">
                <a:moveTo>
                  <a:pt x="0" y="371475"/>
                </a:moveTo>
                <a:cubicBezTo>
                  <a:pt x="231775" y="379095"/>
                  <a:pt x="891540" y="445770"/>
                  <a:pt x="1190625" y="371475"/>
                </a:cubicBezTo>
                <a:cubicBezTo>
                  <a:pt x="1489710" y="297180"/>
                  <a:pt x="1457960" y="74295"/>
                  <a:pt x="1495425" y="0"/>
                </a:cubicBez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689860" y="4327525"/>
            <a:ext cx="2533650" cy="563245"/>
          </a:xfrm>
          <a:custGeom>
            <a:avLst/>
            <a:gdLst>
              <a:gd name="connisteX0" fmla="*/ 2533650 w 2533650"/>
              <a:gd name="connsiteY0" fmla="*/ 314325 h 563339"/>
              <a:gd name="connisteX1" fmla="*/ 2362200 w 2533650"/>
              <a:gd name="connsiteY1" fmla="*/ 514350 h 563339"/>
              <a:gd name="connisteX2" fmla="*/ 1647825 w 2533650"/>
              <a:gd name="connsiteY2" fmla="*/ 552450 h 563339"/>
              <a:gd name="connisteX3" fmla="*/ 809625 w 2533650"/>
              <a:gd name="connsiteY3" fmla="*/ 400050 h 563339"/>
              <a:gd name="connisteX4" fmla="*/ 333375 w 2533650"/>
              <a:gd name="connsiteY4" fmla="*/ 123825 h 563339"/>
              <a:gd name="connisteX5" fmla="*/ 0 w 2533650"/>
              <a:gd name="connsiteY5" fmla="*/ 0 h 56333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33650" h="563339">
                <a:moveTo>
                  <a:pt x="2533650" y="314325"/>
                </a:moveTo>
                <a:cubicBezTo>
                  <a:pt x="2513330" y="353695"/>
                  <a:pt x="2539365" y="466725"/>
                  <a:pt x="2362200" y="514350"/>
                </a:cubicBezTo>
                <a:cubicBezTo>
                  <a:pt x="2185035" y="561975"/>
                  <a:pt x="1958340" y="575310"/>
                  <a:pt x="1647825" y="552450"/>
                </a:cubicBezTo>
                <a:cubicBezTo>
                  <a:pt x="1337310" y="529590"/>
                  <a:pt x="1072515" y="485775"/>
                  <a:pt x="809625" y="400050"/>
                </a:cubicBezTo>
                <a:cubicBezTo>
                  <a:pt x="546735" y="314325"/>
                  <a:pt x="495300" y="203835"/>
                  <a:pt x="333375" y="123825"/>
                </a:cubicBezTo>
                <a:cubicBezTo>
                  <a:pt x="171450" y="43815"/>
                  <a:pt x="57150" y="19050"/>
                  <a:pt x="0" y="0"/>
                </a:cubicBez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689610" y="6256655"/>
            <a:ext cx="483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3C28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Skema NodeMCU konsep menyalakan LED</a:t>
            </a:r>
            <a:endParaRPr lang="en-US" b="1">
              <a:solidFill>
                <a:srgbClr val="3C28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s 31"/>
          <p:cNvSpPr/>
          <p:nvPr/>
        </p:nvSpPr>
        <p:spPr>
          <a:xfrm>
            <a:off x="6344285" y="1664335"/>
            <a:ext cx="5673090" cy="99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Pin D0 dan GND pada NodeMCU layaknya sisi plus(+) dan min (-) pada batre,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344285" y="2720975"/>
            <a:ext cx="5673090" cy="99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D0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NodeMCU diset sebagai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OUTPUT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mampu menghasilkan teganggan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0 - 3.3 volt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*,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344285" y="3783330"/>
            <a:ext cx="5673090" cy="922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D0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NodeMCU dapat dikontrol tegangan keluaranya secara program, 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6344285" y="4773930"/>
            <a:ext cx="5673090" cy="922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Jika kita set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HIGH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pada pin tersebut, maka akan mengalir tegangan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+/- 3.3 volt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,</a:t>
            </a:r>
            <a:endParaRPr lang="en-US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6344285" y="5774690"/>
            <a:ext cx="5673090" cy="922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Jika kita set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LOW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pada pin tersebut, maka akan mengalir tegangan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+/- 0 volt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,</a:t>
            </a:r>
            <a:endParaRPr lang="en-US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16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518910" y="155829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Blok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setup()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menjalankan tugas yang 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dijalankan 1 kali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Contoh untuk set pin , start sensor, dll.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518910" y="2865755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Blok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loop()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menjalankan tugas yang 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dijalankan berkali-kali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(looping). Merupakan Blok program utama.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3090" y="1558290"/>
            <a:ext cx="5657850" cy="50539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16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518910" y="155829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PinMode(PIN, OUTPUT)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mengatur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OUTPUT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518910" y="2865755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disesuaikan dengan penamaan pada Board NodeMCU. Contohnya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D0, D1, D2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dst...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205" y="1558290"/>
            <a:ext cx="5674995" cy="50692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16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534150" y="155829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(PIN, LOW)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mengontrol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LOW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534150" y="418592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delay(1000)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menambahkan jeda selama 1000ms (2 detik)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205" y="1558290"/>
            <a:ext cx="5674995" cy="506920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6534150" y="2865755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(PIN, HIGH)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mengontrol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HIGH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6560" y="664845"/>
            <a:ext cx="25888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Content Placeholder 6" descr="C:\Users\yunus\Desktop\Untitlessd.pngUntitless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40080" y="1564005"/>
            <a:ext cx="6669405" cy="47307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309485" y="2136140"/>
            <a:ext cx="4566285" cy="6743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Tambah 2 buah LED seperti disamping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9485" y="2941955"/>
            <a:ext cx="4566285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Program agar LED Merah dan Kuning berkedip disaat yang sama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9485" y="3987800"/>
            <a:ext cx="4566285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Program agar LED Merah dan Kuning berkedip bergantian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5970270" y="-1397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86500" y="1678940"/>
            <a:ext cx="293560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Program 2 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LED Dimming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86500" y="2967990"/>
            <a:ext cx="5394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Pada part ini, peserta akan belajar bagaimana caranya mengontrol lampu LED agar dapat diredupkan secara bertahap (Dimming)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Content Placeholder 9" descr="LED,_5mm,_green_(unlabelled)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2110" y="1278890"/>
            <a:ext cx="23812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627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 descr="C:\Users\yunus\Desktop\Untitled2.pngUntitled2"/>
          <p:cNvPicPr>
            <a:picLocks noChangeAspect="1"/>
          </p:cNvPicPr>
          <p:nvPr>
            <p:ph idx="1"/>
          </p:nvPr>
        </p:nvPicPr>
        <p:blipFill>
          <a:blip r:embed="rId1"/>
          <a:srcRect r="18328"/>
          <a:stretch>
            <a:fillRect/>
          </a:stretch>
        </p:blipFill>
        <p:spPr>
          <a:xfrm>
            <a:off x="963295" y="2362835"/>
            <a:ext cx="8112760" cy="4274185"/>
          </a:xfrm>
          <a:prstGeom prst="rect">
            <a:avLst/>
          </a:prstGeom>
        </p:spPr>
      </p:pic>
      <p:pic>
        <p:nvPicPr>
          <p:cNvPr id="14" name="Picture 13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656080"/>
            <a:ext cx="3486150" cy="90487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6607810" y="1713230"/>
            <a:ext cx="4973955" cy="847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Untuk melakukan LED Dimming kita memerlukan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PWM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NodeMCU (D2, D5, D6, D8)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 </a:t>
            </a:r>
            <a:r>
              <a:rPr lang="en-US"/>
              <a:t>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804285" y="3133090"/>
            <a:ext cx="2475230" cy="2609215"/>
          </a:xfrm>
          <a:custGeom>
            <a:avLst/>
            <a:gdLst>
              <a:gd name="connsiteX0" fmla="*/ 0 w 3898"/>
              <a:gd name="connsiteY0" fmla="*/ 0 h 4109"/>
              <a:gd name="connsiteX1" fmla="*/ 650 w 3898"/>
              <a:gd name="connsiteY1" fmla="*/ 0 h 4109"/>
              <a:gd name="connsiteX2" fmla="*/ 650 w 3898"/>
              <a:gd name="connsiteY2" fmla="*/ 0 h 4109"/>
              <a:gd name="connsiteX3" fmla="*/ 2205 w 3898"/>
              <a:gd name="connsiteY3" fmla="*/ 9 h 4109"/>
              <a:gd name="connsiteX4" fmla="*/ 3898 w 3898"/>
              <a:gd name="connsiteY4" fmla="*/ 2130 h 4109"/>
              <a:gd name="connsiteX5" fmla="*/ 3898 w 3898"/>
              <a:gd name="connsiteY5" fmla="*/ 2130 h 4109"/>
              <a:gd name="connsiteX6" fmla="*/ 3898 w 3898"/>
              <a:gd name="connsiteY6" fmla="*/ 3043 h 4109"/>
              <a:gd name="connsiteX7" fmla="*/ 3898 w 3898"/>
              <a:gd name="connsiteY7" fmla="*/ 3652 h 4109"/>
              <a:gd name="connsiteX8" fmla="*/ 1624 w 3898"/>
              <a:gd name="connsiteY8" fmla="*/ 3652 h 4109"/>
              <a:gd name="connsiteX9" fmla="*/ 1137 w 3898"/>
              <a:gd name="connsiteY9" fmla="*/ 4109 h 4109"/>
              <a:gd name="connsiteX10" fmla="*/ 650 w 3898"/>
              <a:gd name="connsiteY10" fmla="*/ 3652 h 4109"/>
              <a:gd name="connsiteX11" fmla="*/ 0 w 3898"/>
              <a:gd name="connsiteY11" fmla="*/ 3652 h 4109"/>
              <a:gd name="connsiteX12" fmla="*/ 0 w 3898"/>
              <a:gd name="connsiteY12" fmla="*/ 3043 h 4109"/>
              <a:gd name="connsiteX13" fmla="*/ 0 w 3898"/>
              <a:gd name="connsiteY13" fmla="*/ 2130 h 4109"/>
              <a:gd name="connsiteX14" fmla="*/ 0 w 3898"/>
              <a:gd name="connsiteY14" fmla="*/ 2130 h 4109"/>
              <a:gd name="connsiteX15" fmla="*/ 0 w 3898"/>
              <a:gd name="connsiteY15" fmla="*/ 0 h 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8" h="4109">
                <a:moveTo>
                  <a:pt x="0" y="0"/>
                </a:moveTo>
                <a:lnTo>
                  <a:pt x="650" y="0"/>
                </a:lnTo>
                <a:lnTo>
                  <a:pt x="650" y="0"/>
                </a:lnTo>
                <a:lnTo>
                  <a:pt x="2205" y="9"/>
                </a:lnTo>
                <a:lnTo>
                  <a:pt x="3898" y="2130"/>
                </a:lnTo>
                <a:lnTo>
                  <a:pt x="3898" y="2130"/>
                </a:lnTo>
                <a:lnTo>
                  <a:pt x="3898" y="3043"/>
                </a:lnTo>
                <a:lnTo>
                  <a:pt x="3898" y="3652"/>
                </a:lnTo>
                <a:lnTo>
                  <a:pt x="1624" y="3652"/>
                </a:lnTo>
                <a:lnTo>
                  <a:pt x="1137" y="4109"/>
                </a:lnTo>
                <a:lnTo>
                  <a:pt x="650" y="3652"/>
                </a:lnTo>
                <a:lnTo>
                  <a:pt x="0" y="3652"/>
                </a:lnTo>
                <a:lnTo>
                  <a:pt x="0" y="3043"/>
                </a:lnTo>
                <a:lnTo>
                  <a:pt x="0" y="2130"/>
                </a:lnTo>
                <a:lnTo>
                  <a:pt x="0" y="213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804285" y="5742305"/>
            <a:ext cx="4646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Kontrol dan monitoring peralatan mesin industri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65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LED Dimming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t="861" r="626"/>
          <a:stretch>
            <a:fillRect/>
          </a:stretch>
        </p:blipFill>
        <p:spPr>
          <a:xfrm>
            <a:off x="416560" y="1430020"/>
            <a:ext cx="4879975" cy="531050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6237605" y="2494280"/>
            <a:ext cx="4860925" cy="4246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int led = D2;            </a:t>
            </a:r>
            <a:endParaRPr lang="en-US"/>
          </a:p>
          <a:p>
            <a:r>
              <a:rPr lang="en-US">
                <a:sym typeface="+mn-ea"/>
              </a:rPr>
              <a:t>void setup() {</a:t>
            </a:r>
            <a:endParaRPr lang="en-US"/>
          </a:p>
          <a:p>
            <a:pPr lvl="1"/>
            <a:r>
              <a:rPr lang="en-US">
                <a:sym typeface="+mn-ea"/>
              </a:rPr>
              <a:t>  pinMode(led, OUTPUT);</a:t>
            </a:r>
            <a:endParaRPr lang="en-US"/>
          </a:p>
          <a:p>
            <a:r>
              <a:rPr lang="en-US">
                <a:sym typeface="+mn-ea"/>
              </a:rPr>
              <a:t>}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void loop() {</a:t>
            </a:r>
            <a:endParaRPr lang="en-US"/>
          </a:p>
          <a:p>
            <a:pPr lvl="1"/>
            <a:r>
              <a:rPr lang="en-US">
                <a:sym typeface="+mn-ea"/>
              </a:rPr>
              <a:t>  analogWrite(led, 0);</a:t>
            </a:r>
            <a:endParaRPr lang="en-US"/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/>
          </a:p>
          <a:p>
            <a:pPr lvl="1"/>
            <a:r>
              <a:rPr lang="en-US">
                <a:sym typeface="+mn-ea"/>
              </a:rPr>
              <a:t>  analogWrite(led, 100);</a:t>
            </a:r>
            <a:endParaRPr lang="en-US"/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/>
          </a:p>
          <a:p>
            <a:pPr lvl="1"/>
            <a:r>
              <a:rPr lang="en-US">
                <a:sym typeface="+mn-ea"/>
              </a:rPr>
              <a:t>  analogWrite(led, 200);</a:t>
            </a:r>
            <a:endParaRPr lang="en-US"/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/>
          </a:p>
          <a:p>
            <a:pPr lvl="1"/>
            <a:r>
              <a:rPr lang="en-US">
                <a:sym typeface="+mn-ea"/>
              </a:rPr>
              <a:t>  analogWrite(led, 255);</a:t>
            </a:r>
            <a:endParaRPr lang="en-US"/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/>
          </a:p>
          <a:p>
            <a:r>
              <a:rPr lang="en-US">
                <a:sym typeface="+mn-ea"/>
              </a:rPr>
              <a:t>}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5737225" y="1539875"/>
            <a:ext cx="5861685" cy="692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Pin D2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Pin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4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ESP8266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GPIO 4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96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60720" y="1558290"/>
            <a:ext cx="6090285" cy="974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Sebelumnya kita menggunakan nama pin langsung kedalam fungsi seperti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pinMode()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ataupun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t="861" r="626"/>
          <a:stretch>
            <a:fillRect/>
          </a:stretch>
        </p:blipFill>
        <p:spPr>
          <a:xfrm>
            <a:off x="416560" y="1558290"/>
            <a:ext cx="4740910" cy="51714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s 7"/>
          <p:cNvSpPr/>
          <p:nvPr/>
        </p:nvSpPr>
        <p:spPr>
          <a:xfrm>
            <a:off x="5760720" y="2675890"/>
            <a:ext cx="6090285" cy="1304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Sekarang kita dapat tampung terlebih dahulu nama pin kedalam variabel bernama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led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dengan tipe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int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(integer/ bilangan bulat)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60720" y="4110990"/>
            <a:ext cx="6090285" cy="1304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analogWrite(PIN, VALUE)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mengontrol 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PWM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NodeMCU (D2, D5, D6, D8) agar menyala dengan intensitas sebesar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di set.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760720" y="5542280"/>
            <a:ext cx="6090285" cy="86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Rentang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 (paling redup)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1023 (paling terang)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950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9275" y="2197100"/>
            <a:ext cx="110940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boolean </a:t>
            </a:r>
            <a:r>
              <a:rPr lang="en-US"/>
              <a:t>(8 bit)  		simple logical  </a:t>
            </a:r>
            <a:r>
              <a:rPr lang="en-US" b="1"/>
              <a:t>true</a:t>
            </a:r>
            <a:r>
              <a:rPr lang="en-US"/>
              <a:t>/</a:t>
            </a:r>
            <a:r>
              <a:rPr lang="en-US" b="1"/>
              <a:t>false</a:t>
            </a:r>
            <a:endParaRPr lang="en-US"/>
          </a:p>
          <a:p>
            <a:r>
              <a:rPr lang="en-US" b="1">
                <a:sym typeface="+mn-ea"/>
              </a:rPr>
              <a:t>int </a:t>
            </a:r>
            <a:r>
              <a:rPr lang="en-US">
                <a:sym typeface="+mn-ea"/>
              </a:rPr>
              <a:t>(16 bit)  		signed number from </a:t>
            </a:r>
            <a:r>
              <a:rPr lang="en-US" b="1">
                <a:sym typeface="+mn-ea"/>
              </a:rPr>
              <a:t>-32768 </a:t>
            </a:r>
            <a:r>
              <a:rPr lang="en-US">
                <a:sym typeface="+mn-ea"/>
              </a:rPr>
              <a:t>to </a:t>
            </a:r>
            <a:r>
              <a:rPr lang="en-US" b="1">
                <a:sym typeface="+mn-ea"/>
              </a:rPr>
              <a:t>32767</a:t>
            </a:r>
            <a:endParaRPr lang="en-US" b="1"/>
          </a:p>
          <a:p>
            <a:r>
              <a:rPr lang="en-US" b="1"/>
              <a:t>unsigned int</a:t>
            </a:r>
            <a:r>
              <a:rPr lang="en-US"/>
              <a:t> (16 bit) 	unsigned number from </a:t>
            </a:r>
            <a:r>
              <a:rPr lang="en-US" b="1"/>
              <a:t>0-65535</a:t>
            </a:r>
            <a:endParaRPr lang="en-US"/>
          </a:p>
          <a:p>
            <a:r>
              <a:rPr lang="en-US" b="1">
                <a:sym typeface="+mn-ea"/>
              </a:rPr>
              <a:t>long</a:t>
            </a:r>
            <a:r>
              <a:rPr lang="en-US">
                <a:sym typeface="+mn-ea"/>
              </a:rPr>
              <a:t> (32 bit)  		signed number from </a:t>
            </a:r>
            <a:r>
              <a:rPr lang="en-US" b="1">
                <a:sym typeface="+mn-ea"/>
              </a:rPr>
              <a:t>-2,147,483,648</a:t>
            </a:r>
            <a:r>
              <a:rPr lang="en-US">
                <a:sym typeface="+mn-ea"/>
              </a:rPr>
              <a:t> to </a:t>
            </a:r>
            <a:r>
              <a:rPr lang="en-US" b="1">
                <a:sym typeface="+mn-ea"/>
              </a:rPr>
              <a:t>2,147,483,647</a:t>
            </a:r>
            <a:endParaRPr lang="en-US" b="1"/>
          </a:p>
          <a:p>
            <a:r>
              <a:rPr lang="en-US" b="1"/>
              <a:t>unsigned long</a:t>
            </a:r>
            <a:r>
              <a:rPr lang="en-US"/>
              <a:t> (32 bit)  	unsigned number from </a:t>
            </a:r>
            <a:r>
              <a:rPr lang="en-US" b="1"/>
              <a:t>0-4,294,967,295</a:t>
            </a:r>
            <a:endParaRPr lang="en-US"/>
          </a:p>
          <a:p>
            <a:r>
              <a:rPr lang="en-US" b="1"/>
              <a:t>float</a:t>
            </a:r>
            <a:r>
              <a:rPr lang="en-US"/>
              <a:t> (32 bit)  		signed number from </a:t>
            </a:r>
            <a:r>
              <a:rPr lang="en-US" b="1"/>
              <a:t>-3.4028235 x 10</a:t>
            </a:r>
            <a:r>
              <a:rPr lang="en-US" b="1" baseline="30000"/>
              <a:t>38</a:t>
            </a:r>
            <a:r>
              <a:rPr lang="en-US"/>
              <a:t> to </a:t>
            </a:r>
            <a:r>
              <a:rPr lang="en-US" b="1"/>
              <a:t>3.4028235</a:t>
            </a:r>
            <a:r>
              <a:rPr lang="en-US" b="1">
                <a:sym typeface="+mn-ea"/>
              </a:rPr>
              <a:t> x 10</a:t>
            </a:r>
            <a:r>
              <a:rPr lang="en-US" b="1" baseline="30000">
                <a:sym typeface="+mn-ea"/>
              </a:rPr>
              <a:t>38</a:t>
            </a:r>
            <a:r>
              <a:rPr lang="en-US">
                <a:sym typeface="+mn-ea"/>
              </a:rPr>
              <a:t> </a:t>
            </a:r>
            <a:endParaRPr 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549275" y="1590040"/>
            <a:ext cx="2812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Arduino Data type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4615" y="6445885"/>
            <a:ext cx="83229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sumber : https://learn.sparkfun.com/tutorials/data-types-in-arduino/all</a:t>
            </a:r>
            <a:endParaRPr lang="en-US" sz="1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65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LED Dimming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37225" y="2904490"/>
            <a:ext cx="4860925" cy="3415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int led = D2;           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void setup() {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	pinMode(led, OUTPUT);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}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void loop() {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for (int i = 0; i &lt; 1024; i++){</a:t>
            </a:r>
            <a:endParaRPr lang="en-US">
              <a:sym typeface="+mn-ea"/>
            </a:endParaRPr>
          </a:p>
          <a:p>
            <a:pPr lvl="2"/>
            <a:r>
              <a:rPr lang="en-US">
                <a:sym typeface="+mn-ea"/>
              </a:rPr>
              <a:t>      analogWrite(led, i);</a:t>
            </a:r>
            <a:endParaRPr lang="en-US">
              <a:sym typeface="+mn-ea"/>
            </a:endParaRPr>
          </a:p>
          <a:p>
            <a:pPr lvl="2"/>
            <a:r>
              <a:rPr lang="en-US">
                <a:sym typeface="+mn-ea"/>
              </a:rPr>
              <a:t>      delay(100); 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}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}</a:t>
            </a:r>
            <a:endParaRPr lang="en-US"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737225" y="1539875"/>
            <a:ext cx="5861685" cy="954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Menggunakan perulangan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for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untuk mengatur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analogWrite()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539875"/>
            <a:ext cx="4789805" cy="518541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96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60720" y="1558290"/>
            <a:ext cx="6090285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for(start, kondisi, incremental)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melakukan perulakangan selama kondisinya terpenuhi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760720" y="2600960"/>
            <a:ext cx="6090285" cy="86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bagian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start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fungsi for dibuat variable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dengan tipe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int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dimana nilai awalnya =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471930"/>
            <a:ext cx="4855845" cy="52565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Rectangles 10"/>
          <p:cNvSpPr/>
          <p:nvPr/>
        </p:nvSpPr>
        <p:spPr>
          <a:xfrm>
            <a:off x="5760720" y="3660775"/>
            <a:ext cx="6090285" cy="86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akan melakukan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looping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selama kondisinya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terpenuhi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. Kondisi yang digunakan adalah selama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 &lt; 1023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5760720" y="4707255"/>
            <a:ext cx="6090285" cy="11607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Tiap perulangan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terjadi proses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incremental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menggunakan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i++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akan menambahkan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sebelumnya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" name="Picture 14" descr="Untitles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4751070"/>
            <a:ext cx="4065270" cy="19513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96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60720" y="1558290"/>
            <a:ext cx="6090285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Sehingga 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akan berubah (bertambah) tiap perulangan dalam for dari awal 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1023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471930"/>
            <a:ext cx="4855845" cy="52565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 descr="Untitles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4751070"/>
            <a:ext cx="4065270" cy="19513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Rectangles 1"/>
          <p:cNvSpPr/>
          <p:nvPr/>
        </p:nvSpPr>
        <p:spPr>
          <a:xfrm>
            <a:off x="5760720" y="2703195"/>
            <a:ext cx="6090285" cy="1365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Nilai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yang berubah ini dimasukan kedalam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sehingga nantinya LED akan menyala 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redup (i = 0)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terang (i = 1023)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950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9275" y="2197100"/>
            <a:ext cx="110940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i++		i = i + 1</a:t>
            </a:r>
            <a:r>
              <a:rPr lang="en-US"/>
              <a:t>		akan </a:t>
            </a:r>
            <a:r>
              <a:rPr lang="en-US" b="1"/>
              <a:t>menambahkan </a:t>
            </a:r>
            <a:r>
              <a:rPr lang="en-US"/>
              <a:t>1 ke nilai i sebelumnya</a:t>
            </a:r>
            <a:endParaRPr lang="en-US"/>
          </a:p>
          <a:p>
            <a:r>
              <a:rPr lang="en-US" b="1">
                <a:sym typeface="+mn-ea"/>
              </a:rPr>
              <a:t>i--		i = i - 1	</a:t>
            </a:r>
            <a:r>
              <a:rPr lang="en-US">
                <a:sym typeface="+mn-ea"/>
              </a:rPr>
              <a:t>	akan </a:t>
            </a:r>
            <a:r>
              <a:rPr lang="en-US" b="1">
                <a:sym typeface="+mn-ea"/>
              </a:rPr>
              <a:t>mengurasi </a:t>
            </a:r>
            <a:r>
              <a:rPr lang="en-US">
                <a:sym typeface="+mn-ea"/>
              </a:rPr>
              <a:t>1 ke nilai i sebelumnya</a:t>
            </a:r>
            <a:endParaRPr lang="en-US">
              <a:sym typeface="+mn-ea"/>
            </a:endParaRPr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49275" y="1590040"/>
            <a:ext cx="33362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Assignment Operator 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6560" y="664845"/>
            <a:ext cx="318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Content Placeholder 6" descr="Untitledsd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36065"/>
            <a:ext cx="7277100" cy="487172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277100" y="2236470"/>
            <a:ext cx="4733290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Buat rangkaian sebagai berikut (menggunakan pin PWM D2 dan D5)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277100" y="3395980"/>
            <a:ext cx="4733290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Buat program agar dimming kedua led agar terang dan redup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bersama-sama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277100" y="4625975"/>
            <a:ext cx="4733290" cy="1195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Buat program agar dimming kedua led agar terang dan redup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berkebalikan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(Saat D2 terang, D5 redup, dan sebaliknya)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5970270" y="-1397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86500" y="1678940"/>
            <a:ext cx="578929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Program 3 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Menggunakan Sensor Suhu</a:t>
            </a:r>
            <a:endParaRPr lang="en-US" sz="4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LM35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86500" y="3062605"/>
            <a:ext cx="53943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Pada part ini, peserta akan belajar bagaimana caranya 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Membaca sensor suhu LM35 menggunakan NodeMCU dan menampilkanya di Serial Monitor Arduino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Mengontrol Lampu LED berdasarkan kondisi suhu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Content Placeholder 9" descr="C:\Users\yunus\Desktop\LM35 (4).jpgLM35 (4)"/>
          <p:cNvPicPr>
            <a:picLocks noChangeAspect="1"/>
          </p:cNvPicPr>
          <p:nvPr>
            <p:ph idx="1"/>
          </p:nvPr>
        </p:nvPicPr>
        <p:blipFill>
          <a:blip r:embed="rId1"/>
          <a:srcRect l="26720" r="22560"/>
          <a:stretch>
            <a:fillRect/>
          </a:stretch>
        </p:blipFill>
        <p:spPr>
          <a:xfrm>
            <a:off x="1669415" y="1355090"/>
            <a:ext cx="2437130" cy="480504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7188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ccsUntitled.pngccsUntitle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37478" y="1852930"/>
            <a:ext cx="11915775" cy="43243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9215120" y="1386205"/>
            <a:ext cx="2555875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Sensor LM35 dilihat 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sisi datar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</a:t>
            </a:r>
            <a:r>
              <a:rPr lang="en-US" i="1"/>
              <a:t> tertanam sensor, software dan teknologi lainya</a:t>
            </a:r>
            <a:r>
              <a:rPr lang="en-US"/>
              <a:t> 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61910" y="2558415"/>
            <a:ext cx="1325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Smart home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544820" y="2926715"/>
            <a:ext cx="2077720" cy="1752600"/>
          </a:xfrm>
          <a:custGeom>
            <a:avLst/>
            <a:gdLst>
              <a:gd name="connsiteX0" fmla="*/ 0 w 3229"/>
              <a:gd name="connsiteY0" fmla="*/ 0 h 2583"/>
              <a:gd name="connsiteX1" fmla="*/ 1558 w 3229"/>
              <a:gd name="connsiteY1" fmla="*/ 0 h 2583"/>
              <a:gd name="connsiteX2" fmla="*/ 1558 w 3229"/>
              <a:gd name="connsiteY2" fmla="*/ 0 h 2583"/>
              <a:gd name="connsiteX3" fmla="*/ 2226 w 3229"/>
              <a:gd name="connsiteY3" fmla="*/ 0 h 2583"/>
              <a:gd name="connsiteX4" fmla="*/ 2671 w 3229"/>
              <a:gd name="connsiteY4" fmla="*/ 0 h 2583"/>
              <a:gd name="connsiteX5" fmla="*/ 2671 w 3229"/>
              <a:gd name="connsiteY5" fmla="*/ 431 h 2583"/>
              <a:gd name="connsiteX6" fmla="*/ 3229 w 3229"/>
              <a:gd name="connsiteY6" fmla="*/ 56 h 2583"/>
              <a:gd name="connsiteX7" fmla="*/ 2671 w 3229"/>
              <a:gd name="connsiteY7" fmla="*/ 1076 h 2583"/>
              <a:gd name="connsiteX8" fmla="*/ 2671 w 3229"/>
              <a:gd name="connsiteY8" fmla="*/ 2583 h 2583"/>
              <a:gd name="connsiteX9" fmla="*/ 2226 w 3229"/>
              <a:gd name="connsiteY9" fmla="*/ 2583 h 2583"/>
              <a:gd name="connsiteX10" fmla="*/ 1558 w 3229"/>
              <a:gd name="connsiteY10" fmla="*/ 2583 h 2583"/>
              <a:gd name="connsiteX11" fmla="*/ 1558 w 3229"/>
              <a:gd name="connsiteY11" fmla="*/ 2583 h 2583"/>
              <a:gd name="connsiteX12" fmla="*/ 0 w 3229"/>
              <a:gd name="connsiteY12" fmla="*/ 1076 h 2583"/>
              <a:gd name="connsiteX13" fmla="*/ 0 w 3229"/>
              <a:gd name="connsiteY13" fmla="*/ 431 h 2583"/>
              <a:gd name="connsiteX14" fmla="*/ 0 w 3229"/>
              <a:gd name="connsiteY14" fmla="*/ 430 h 2583"/>
              <a:gd name="connsiteX15" fmla="*/ 0 w 3229"/>
              <a:gd name="connsiteY15" fmla="*/ 0 h 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9" h="2583">
                <a:moveTo>
                  <a:pt x="0" y="0"/>
                </a:moveTo>
                <a:lnTo>
                  <a:pt x="1558" y="0"/>
                </a:lnTo>
                <a:lnTo>
                  <a:pt x="1558" y="0"/>
                </a:lnTo>
                <a:lnTo>
                  <a:pt x="2226" y="0"/>
                </a:lnTo>
                <a:lnTo>
                  <a:pt x="2671" y="0"/>
                </a:lnTo>
                <a:lnTo>
                  <a:pt x="2671" y="431"/>
                </a:lnTo>
                <a:lnTo>
                  <a:pt x="3229" y="56"/>
                </a:lnTo>
                <a:lnTo>
                  <a:pt x="2671" y="1076"/>
                </a:lnTo>
                <a:lnTo>
                  <a:pt x="2671" y="2583"/>
                </a:lnTo>
                <a:lnTo>
                  <a:pt x="2226" y="2583"/>
                </a:lnTo>
                <a:lnTo>
                  <a:pt x="1558" y="2583"/>
                </a:lnTo>
                <a:lnTo>
                  <a:pt x="1558" y="2583"/>
                </a:lnTo>
                <a:lnTo>
                  <a:pt x="0" y="1076"/>
                </a:lnTo>
                <a:lnTo>
                  <a:pt x="0" y="431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70050"/>
            <a:ext cx="4987925" cy="5029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0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79770" y="1670050"/>
            <a:ext cx="4435475" cy="3969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/>
              <a:t>int pinSensor = A0;</a:t>
            </a:r>
            <a:endParaRPr lang="en-US"/>
          </a:p>
          <a:p>
            <a:r>
              <a:rPr lang="en-US"/>
              <a:t>int valSensor = 0;</a:t>
            </a:r>
            <a:endParaRPr lang="en-US"/>
          </a:p>
          <a:p>
            <a:endParaRPr lang="en-US"/>
          </a:p>
          <a:p>
            <a:r>
              <a:rPr lang="en-US"/>
              <a:t>void setup(){</a:t>
            </a:r>
            <a:endParaRPr lang="en-US"/>
          </a:p>
          <a:p>
            <a:pPr lvl="1"/>
            <a:r>
              <a:rPr lang="en-US"/>
              <a:t>  Serial.begin(9600);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loop(){</a:t>
            </a:r>
            <a:endParaRPr lang="en-US"/>
          </a:p>
          <a:p>
            <a:pPr lvl="1"/>
            <a:r>
              <a:rPr lang="en-US"/>
              <a:t>  valSensor = analogRead(pinSensor);</a:t>
            </a:r>
            <a:endParaRPr lang="en-US"/>
          </a:p>
          <a:p>
            <a:pPr lvl="1"/>
            <a:r>
              <a:rPr lang="en-US"/>
              <a:t>  valSensor = valSensor*0.488;</a:t>
            </a:r>
            <a:endParaRPr lang="en-US"/>
          </a:p>
          <a:p>
            <a:pPr lvl="1"/>
            <a:r>
              <a:rPr lang="en-US"/>
              <a:t>  Serial.println(valSensor);</a:t>
            </a:r>
            <a:endParaRPr lang="en-US"/>
          </a:p>
          <a:p>
            <a:pPr lvl="1"/>
            <a:r>
              <a:rPr lang="en-US"/>
              <a:t>  delay(500);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9136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Wiring -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 descr="C:\Users\yunus\Desktop\LM35.pngLM35"/>
          <p:cNvPicPr>
            <a:picLocks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90220" y="1553210"/>
            <a:ext cx="424815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067300" y="1553210"/>
            <a:ext cx="5713730" cy="1753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Accuracy 			+/-0.5</a:t>
            </a:r>
            <a:r>
              <a:rPr lang="en-US" baseline="30000"/>
              <a:t>0</a:t>
            </a:r>
            <a:r>
              <a:rPr lang="en-US"/>
              <a:t>C</a:t>
            </a:r>
            <a:endParaRPr lang="en-US"/>
          </a:p>
          <a:p>
            <a:r>
              <a:rPr lang="en-US"/>
              <a:t>Operating temperature	0 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 </a:t>
            </a:r>
            <a:r>
              <a:rPr lang="en-US"/>
              <a:t>to 100 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</a:t>
            </a:r>
            <a:endParaRPr lang="en-US"/>
          </a:p>
          <a:p>
            <a:r>
              <a:rPr lang="en-US"/>
              <a:t>Supply voltage (Min) 	4 volt</a:t>
            </a:r>
            <a:endParaRPr lang="en-US"/>
          </a:p>
          <a:p>
            <a:r>
              <a:rPr lang="en-US"/>
              <a:t>Supply voltage (Max) (V)	30 volt</a:t>
            </a:r>
            <a:endParaRPr lang="en-US"/>
          </a:p>
          <a:p>
            <a:r>
              <a:rPr lang="en-US"/>
              <a:t>Interface type		Analog output</a:t>
            </a:r>
            <a:endParaRPr lang="en-US"/>
          </a:p>
          <a:p>
            <a:r>
              <a:rPr lang="en-US"/>
              <a:t>Sensor gain		10 </a:t>
            </a:r>
            <a:r>
              <a:rPr lang="en-US">
                <a:sym typeface="+mn-ea"/>
              </a:rPr>
              <a:t>mV/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    (atau 1V/100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C)</a:t>
            </a:r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568325" y="4087495"/>
            <a:ext cx="41700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NodeMCU saat port micro-usb terhubung ke laptop akan memiliki tegangan ~5volt (kisaran)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067300" y="3426460"/>
            <a:ext cx="5714365" cy="1913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rgbClr val="3C2822"/>
                </a:solidFill>
              </a:rPr>
              <a:t>!</a:t>
            </a:r>
            <a:r>
              <a:rPr lang="en-US">
                <a:solidFill>
                  <a:srgbClr val="3C2822"/>
                </a:solidFill>
              </a:rPr>
              <a:t> Rumus konversi dari nilai analog pada pin A0 ke Celcius :</a:t>
            </a:r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  <a:sym typeface="+mn-ea"/>
            </a:endParaRPr>
          </a:p>
        </p:txBody>
      </p:sp>
      <p:graphicFrame>
        <p:nvGraphicFramePr>
          <p:cNvPr id="10" name="Content Placeholder 9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723255" y="4207510"/>
          <a:ext cx="4403090" cy="9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955800" imgH="393700" progId="Equation.KSEE3">
                  <p:embed/>
                </p:oleObj>
              </mc:Choice>
              <mc:Fallback>
                <p:oleObj name="" r:id="rId2" imgW="1955800" imgH="393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3255" y="4207510"/>
                        <a:ext cx="4403090" cy="935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s 13"/>
          <p:cNvSpPr/>
          <p:nvPr/>
        </p:nvSpPr>
        <p:spPr>
          <a:xfrm>
            <a:off x="5066665" y="5457190"/>
            <a:ext cx="5715635" cy="1139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b="1" i="1">
                <a:solidFill>
                  <a:srgbClr val="3C2822"/>
                </a:solidFill>
              </a:rPr>
              <a:t>x</a:t>
            </a:r>
            <a:r>
              <a:rPr lang="en-US">
                <a:solidFill>
                  <a:srgbClr val="3C2822"/>
                </a:solidFill>
              </a:rPr>
              <a:t> adalah </a:t>
            </a:r>
            <a:r>
              <a:rPr lang="en-US" b="1">
                <a:solidFill>
                  <a:srgbClr val="3C2822"/>
                </a:solidFill>
              </a:rPr>
              <a:t>nilai analog</a:t>
            </a:r>
            <a:r>
              <a:rPr lang="en-US">
                <a:solidFill>
                  <a:srgbClr val="3C2822"/>
                </a:solidFill>
              </a:rPr>
              <a:t> pada pin A0 (rentang 0 - 1024)</a:t>
            </a:r>
            <a:endParaRPr lang="en-US">
              <a:solidFill>
                <a:srgbClr val="3C2822"/>
              </a:solidFill>
            </a:endParaRPr>
          </a:p>
          <a:p>
            <a:pPr algn="l"/>
            <a:r>
              <a:rPr lang="en-US" b="1">
                <a:solidFill>
                  <a:srgbClr val="3C2822"/>
                </a:solidFill>
              </a:rPr>
              <a:t>5.0</a:t>
            </a:r>
            <a:r>
              <a:rPr lang="en-US">
                <a:solidFill>
                  <a:srgbClr val="3C2822"/>
                </a:solidFill>
              </a:rPr>
              <a:t> merupakan besarnya </a:t>
            </a:r>
            <a:r>
              <a:rPr lang="en-US" b="1">
                <a:solidFill>
                  <a:srgbClr val="3C2822"/>
                </a:solidFill>
              </a:rPr>
              <a:t>tegangan suplay </a:t>
            </a:r>
            <a:r>
              <a:rPr lang="en-US">
                <a:solidFill>
                  <a:srgbClr val="3C2822"/>
                </a:solidFill>
              </a:rPr>
              <a:t>ke sensor</a:t>
            </a:r>
            <a:endParaRPr lang="en-US">
              <a:solidFill>
                <a:srgbClr val="3C2822"/>
              </a:solidFill>
            </a:endParaRPr>
          </a:p>
          <a:p>
            <a:pPr algn="l"/>
            <a:r>
              <a:rPr lang="en-US" b="1">
                <a:solidFill>
                  <a:srgbClr val="3C2822"/>
                </a:solidFill>
              </a:rPr>
              <a:t>100</a:t>
            </a:r>
            <a:r>
              <a:rPr lang="en-US">
                <a:solidFill>
                  <a:srgbClr val="3C2822"/>
                </a:solidFill>
              </a:rPr>
              <a:t> merupakan faktor </a:t>
            </a:r>
            <a:r>
              <a:rPr lang="en-US" b="1">
                <a:solidFill>
                  <a:srgbClr val="3C2822"/>
                </a:solidFill>
              </a:rPr>
              <a:t>pengali </a:t>
            </a:r>
            <a:r>
              <a:rPr lang="en-US">
                <a:solidFill>
                  <a:srgbClr val="3C2822"/>
                </a:solidFill>
              </a:rPr>
              <a:t>untuk 100</a:t>
            </a:r>
            <a:r>
              <a:rPr lang="en-US" baseline="30000">
                <a:solidFill>
                  <a:srgbClr val="3C2822"/>
                </a:solidFill>
                <a:sym typeface="+mn-ea"/>
              </a:rPr>
              <a:t>0</a:t>
            </a:r>
            <a:r>
              <a:rPr lang="en-US">
                <a:solidFill>
                  <a:srgbClr val="3C2822"/>
                </a:solidFill>
                <a:sym typeface="+mn-ea"/>
              </a:rPr>
              <a:t>C = 1volt</a:t>
            </a:r>
            <a:endParaRPr lang="en-US">
              <a:solidFill>
                <a:srgbClr val="3C2822"/>
              </a:solidFill>
            </a:endParaRPr>
          </a:p>
          <a:p>
            <a:pPr algn="l"/>
            <a:r>
              <a:rPr lang="en-US" b="1">
                <a:solidFill>
                  <a:srgbClr val="3C2822"/>
                </a:solidFill>
              </a:rPr>
              <a:t>1023</a:t>
            </a:r>
            <a:r>
              <a:rPr lang="en-US">
                <a:solidFill>
                  <a:srgbClr val="3C2822"/>
                </a:solidFill>
              </a:rPr>
              <a:t> merupakan batas </a:t>
            </a:r>
            <a:r>
              <a:rPr lang="en-US" b="1">
                <a:solidFill>
                  <a:srgbClr val="3C2822"/>
                </a:solidFill>
              </a:rPr>
              <a:t>maksismal </a:t>
            </a:r>
            <a:r>
              <a:rPr lang="en-US">
                <a:solidFill>
                  <a:srgbClr val="3C2822"/>
                </a:solidFill>
              </a:rPr>
              <a:t>nilai </a:t>
            </a:r>
            <a:r>
              <a:rPr lang="en-US" b="1">
                <a:solidFill>
                  <a:srgbClr val="3C2822"/>
                </a:solidFill>
              </a:rPr>
              <a:t>analog </a:t>
            </a:r>
            <a:r>
              <a:rPr lang="en-US">
                <a:solidFill>
                  <a:srgbClr val="3C2822"/>
                </a:solidFill>
              </a:rPr>
              <a:t>NodeMCU</a:t>
            </a:r>
            <a:endParaRPr lang="en-US">
              <a:solidFill>
                <a:srgbClr val="3C2822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00660" y="6459220"/>
            <a:ext cx="45377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sumber : https://www.ti.com/product/LM35</a:t>
            </a:r>
            <a:endParaRPr lang="en-US"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70050"/>
            <a:ext cx="4987925" cy="5029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11825" y="16700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variabel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pinSensor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menampung pin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A0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variable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valSensor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menampung value sensor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5711825" y="3003550"/>
            <a:ext cx="6100445" cy="883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analogRead(PIN)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membaca nilai analog 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analog NodeMCU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711825" y="39941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Serial.begin(9600)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bagian setup digunakan untuk memulai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komunikasi serial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(NodeMCU 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>
                <a:solidFill>
                  <a:schemeClr val="bg2">
                    <a:lumMod val="25000"/>
                  </a:schemeClr>
                </a:solidFill>
                <a:cs typeface="+mn-lt"/>
              </a:rPr>
              <a:t> Laptop/PC) dengan kecepatan 9600 bit/second</a:t>
            </a:r>
            <a:endParaRPr lang="en-US" i="1">
              <a:solidFill>
                <a:schemeClr val="bg2">
                  <a:lumMod val="25000"/>
                </a:schemeClr>
              </a:solidFill>
              <a:cs typeface="+mn-lt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11825" y="5327650"/>
            <a:ext cx="6100445" cy="883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Komunikasi serial ini memanfaatkan koneksi USB pada NodeMCU dan Laptop/PC</a:t>
            </a:r>
            <a:endParaRPr lang="en-US" i="1">
              <a:solidFill>
                <a:schemeClr val="bg2">
                  <a:lumMod val="25000"/>
                </a:schemeClr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70050"/>
            <a:ext cx="4987925" cy="5029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11825" y="16700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Serial.println(VARIABLE)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mencetak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VARIABLE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ke komunikasi serial 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711825" y="30543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Data Serial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dikirimkan NodeMCU dapat dilihat 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 Monitor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Arduino IDE 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812665" y="2089150"/>
            <a:ext cx="572135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16560" y="4796790"/>
            <a:ext cx="4749800" cy="490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Tampilan Serial Monitor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 descr="photoresistorser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1670050"/>
            <a:ext cx="4749800" cy="289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Content Placeholder 2" descr="C:\Users\yunus\Desktop\arduino-serial-plotter.gifarduino-serial-plotter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46165" y="3532505"/>
            <a:ext cx="5715000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s 9"/>
          <p:cNvSpPr/>
          <p:nvPr/>
        </p:nvSpPr>
        <p:spPr>
          <a:xfrm>
            <a:off x="6146165" y="2872740"/>
            <a:ext cx="5715000" cy="490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Tampilan Serial Plotter pada menu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Tools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 Plotter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7188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341235" y="2064385"/>
            <a:ext cx="4386580" cy="1028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pin A0 terhubung ke LM35 Out dan pin D0 terhubung keresistor dan LED secara seri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Content Placeholder 2" descr="sasa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1210" y="1580515"/>
            <a:ext cx="65493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0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06770" y="1505585"/>
            <a:ext cx="5324475" cy="5262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 sz="1600"/>
              <a:t>int pinSensor = A0;</a:t>
            </a:r>
            <a:endParaRPr lang="en-US" sz="1600"/>
          </a:p>
          <a:p>
            <a:r>
              <a:rPr lang="en-US" sz="1600"/>
              <a:t>int valSensor = 0;</a:t>
            </a:r>
            <a:endParaRPr lang="en-US" sz="1600"/>
          </a:p>
          <a:p>
            <a:r>
              <a:rPr lang="en-US" sz="1600"/>
              <a:t>int pinLED = D0;</a:t>
            </a:r>
            <a:endParaRPr lang="en-US" sz="1600"/>
          </a:p>
          <a:p>
            <a:endParaRPr lang="en-US" sz="1600"/>
          </a:p>
          <a:p>
            <a:r>
              <a:rPr lang="en-US" sz="1600"/>
              <a:t>void setup(){</a:t>
            </a:r>
            <a:endParaRPr lang="en-US" sz="1600"/>
          </a:p>
          <a:p>
            <a:r>
              <a:rPr lang="en-US" sz="1600"/>
              <a:t>  Serial.begin(9600);</a:t>
            </a:r>
            <a:endParaRPr lang="en-US" sz="1600"/>
          </a:p>
          <a:p>
            <a:r>
              <a:rPr lang="en-US" sz="1600"/>
              <a:t>  pinMode(pinLED, OUTPUT);</a:t>
            </a:r>
            <a:endParaRPr lang="en-US" sz="1600"/>
          </a:p>
          <a:p>
            <a:r>
              <a:rPr lang="en-US" sz="1600"/>
              <a:t>}</a:t>
            </a:r>
            <a:endParaRPr lang="en-US" sz="1600"/>
          </a:p>
          <a:p>
            <a:endParaRPr lang="en-US" sz="1600"/>
          </a:p>
          <a:p>
            <a:r>
              <a:rPr lang="en-US" sz="1600"/>
              <a:t>void loop(){</a:t>
            </a:r>
            <a:endParaRPr lang="en-US" sz="1600"/>
          </a:p>
          <a:p>
            <a:r>
              <a:rPr lang="en-US" sz="1600"/>
              <a:t>  valSensor = analogRead(pinSensor);</a:t>
            </a:r>
            <a:endParaRPr lang="en-US" sz="1600"/>
          </a:p>
          <a:p>
            <a:r>
              <a:rPr lang="en-US" sz="1600"/>
              <a:t>  valSensor = valSensor*0.488;</a:t>
            </a:r>
            <a:endParaRPr lang="en-US" sz="1600"/>
          </a:p>
          <a:p>
            <a:r>
              <a:rPr lang="en-US" sz="1600"/>
              <a:t>  if(valSensor &gt; 30){</a:t>
            </a:r>
            <a:endParaRPr lang="en-US" sz="1600"/>
          </a:p>
          <a:p>
            <a:r>
              <a:rPr lang="en-US" sz="1600"/>
              <a:t>    	digitalWrite(pinLED, HIGH);</a:t>
            </a:r>
            <a:endParaRPr lang="en-US" sz="1600"/>
          </a:p>
          <a:p>
            <a:r>
              <a:rPr lang="en-US" sz="1600"/>
              <a:t>  }</a:t>
            </a:r>
            <a:endParaRPr lang="en-US" sz="1600"/>
          </a:p>
          <a:p>
            <a:r>
              <a:rPr lang="en-US" sz="1600"/>
              <a:t>  else {</a:t>
            </a:r>
            <a:endParaRPr lang="en-US" sz="1600"/>
          </a:p>
          <a:p>
            <a:r>
              <a:rPr lang="en-US" sz="1600"/>
              <a:t>    	digitalWrite(pinLED, LOW);</a:t>
            </a:r>
            <a:endParaRPr lang="en-US" sz="1600"/>
          </a:p>
          <a:p>
            <a:r>
              <a:rPr lang="en-US" sz="1600"/>
              <a:t>  }</a:t>
            </a:r>
            <a:endParaRPr lang="en-US" sz="1600"/>
          </a:p>
          <a:p>
            <a:r>
              <a:rPr lang="en-US" sz="1600"/>
              <a:t>  Serial.println(valSensor);</a:t>
            </a:r>
            <a:endParaRPr lang="en-US" sz="1600"/>
          </a:p>
          <a:p>
            <a:r>
              <a:rPr lang="en-US" sz="1600"/>
              <a:t>  delay(500);</a:t>
            </a:r>
            <a:endParaRPr lang="en-US" sz="1600"/>
          </a:p>
          <a:p>
            <a:r>
              <a:rPr lang="en-US" sz="1600"/>
              <a:t>}</a:t>
            </a:r>
            <a:endParaRPr lang="en-US" sz="1600"/>
          </a:p>
        </p:txBody>
      </p:sp>
      <p:sp>
        <p:nvSpPr>
          <p:cNvPr id="10" name="Rectangles 9"/>
          <p:cNvSpPr/>
          <p:nvPr/>
        </p:nvSpPr>
        <p:spPr>
          <a:xfrm>
            <a:off x="8449310" y="1186815"/>
            <a:ext cx="3181985" cy="920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Mengontrol Lampu LED berdasarkan kondisi suhu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64335"/>
            <a:ext cx="509968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828165"/>
            <a:ext cx="5066030" cy="454215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11825" y="1670050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contoh program disamping dikenalkan struktur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else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pemrograman Arduino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711825" y="2734945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if(kondisi)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akan menjalankan task didalam bracket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{}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jika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kondisi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true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711825" y="3814445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kondisi yang digunakan pada bagian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disamping adalah “jika”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valSensor &gt; 30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5711825" y="4879340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jika 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true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artinya nilaiSensor lebih besar dari 30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), maka program akan menjalankan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digitalWrite(pinLED, HIGH)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69620" y="4503420"/>
            <a:ext cx="2381250" cy="591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200" y="1895475"/>
            <a:ext cx="4926330" cy="441642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5640070" y="1670050"/>
            <a:ext cx="6100445" cy="1275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jika 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false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artinya nilaiSensor kurang dari 30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), maka program akan menjalankan blok bagian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else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yaitu 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digitalWrite(pinLED, LOW)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84225" y="5022850"/>
            <a:ext cx="2381250" cy="591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5640070" y="3303270"/>
            <a:ext cx="6100445" cy="290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secara sederhana struktur if - else pada Arduino selalu mengikuti bentuk,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if(kondisi){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	task yang dijalankan jika kondisi=true;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else {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i="1">
                <a:solidFill>
                  <a:schemeClr val="bg2">
                    <a:lumMod val="25000"/>
                  </a:schemeClr>
                </a:solidFill>
                <a:sym typeface="+mn-ea"/>
              </a:rPr>
              <a:t>task yang dijalankan jika kondisi = false;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1324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-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341235" y="2064385"/>
            <a:ext cx="4386580" cy="1028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Gunakan Rangkaian LM35 part 2 sebelumnya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Content Placeholder 2" descr="sasa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1210" y="1580515"/>
            <a:ext cx="6549390" cy="435165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7341235" y="3242310"/>
            <a:ext cx="4386580" cy="1028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Kendalikan kecerahan (dimming) LED menggunakan nilai temperatur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 </a:t>
            </a:r>
            <a:r>
              <a:rPr lang="en-US"/>
              <a:t>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809355" y="4580255"/>
            <a:ext cx="1661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Logistic delivery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310755" y="4014470"/>
            <a:ext cx="1230630" cy="934085"/>
          </a:xfrm>
          <a:prstGeom prst="wedgeRectCallout">
            <a:avLst>
              <a:gd name="adj1" fmla="val 71104"/>
              <a:gd name="adj2" fmla="val 33684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13740" y="1716405"/>
            <a:ext cx="5469890" cy="47999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/>
              <a:t>int pinSensor = A0;</a:t>
            </a:r>
            <a:endParaRPr lang="en-US"/>
          </a:p>
          <a:p>
            <a:r>
              <a:rPr lang="en-US"/>
              <a:t>int valSensor = 0;</a:t>
            </a:r>
            <a:endParaRPr lang="en-US"/>
          </a:p>
          <a:p>
            <a:r>
              <a:rPr lang="en-US"/>
              <a:t>int pinLED = D2;</a:t>
            </a:r>
            <a:endParaRPr lang="en-US"/>
          </a:p>
          <a:p>
            <a:endParaRPr lang="en-US"/>
          </a:p>
          <a:p>
            <a:r>
              <a:rPr lang="en-US"/>
              <a:t>void setup(){</a:t>
            </a:r>
            <a:endParaRPr lang="en-US"/>
          </a:p>
          <a:p>
            <a:r>
              <a:rPr lang="en-US"/>
              <a:t>  Serial.begin(9600);</a:t>
            </a:r>
            <a:endParaRPr lang="en-US"/>
          </a:p>
          <a:p>
            <a:r>
              <a:rPr lang="en-US"/>
              <a:t>  pinMode(pinLED,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loop(){</a:t>
            </a:r>
            <a:endParaRPr lang="en-US"/>
          </a:p>
          <a:p>
            <a:r>
              <a:rPr lang="en-US"/>
              <a:t>  valSensor = analogRead(pinSensor);</a:t>
            </a:r>
            <a:endParaRPr lang="en-US"/>
          </a:p>
          <a:p>
            <a:r>
              <a:rPr lang="en-US"/>
              <a:t>  valSensor = valSensor*0.488;</a:t>
            </a:r>
            <a:endParaRPr lang="en-US"/>
          </a:p>
          <a:p>
            <a:r>
              <a:rPr lang="en-US" b="1"/>
              <a:t>  </a:t>
            </a:r>
            <a:r>
              <a:rPr lang="en-US" b="1">
                <a:sym typeface="+mn-ea"/>
              </a:rPr>
              <a:t>valSensor  = map(valSensor, 25, 35, 0, 1024)</a:t>
            </a:r>
            <a:endParaRPr lang="en-US"/>
          </a:p>
          <a:p>
            <a:r>
              <a:rPr lang="en-US"/>
              <a:t>  analogWrite(D2, valSensor)</a:t>
            </a:r>
            <a:endParaRPr lang="en-US"/>
          </a:p>
          <a:p>
            <a:r>
              <a:rPr lang="en-US"/>
              <a:t>  delay(500);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1 - Sketch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618605" y="1716405"/>
            <a:ext cx="5107940" cy="1735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map(variable, min1, max1, min2, max2)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berguna untuk mengatur rentang nilai variabel 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min1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max1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min2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max2</a:t>
            </a:r>
            <a:endParaRPr lang="en-US" b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618605" y="3776980"/>
            <a:ext cx="5107940" cy="27400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Contoh :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valSensor = 35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valSensor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= map(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valSensor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, 20, 50, 0, 100)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 nilai yang tersimpan pada variabel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valSensor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cs typeface="+mn-lt"/>
                <a:sym typeface="+mn-ea"/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  <a:cs typeface="+mn-lt"/>
              </a:rPr>
              <a:t>akan 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cs typeface="+mn-lt"/>
              </a:rPr>
              <a:t>50</a:t>
            </a:r>
            <a:r>
              <a:rPr lang="en-US">
                <a:solidFill>
                  <a:schemeClr val="bg2">
                    <a:lumMod val="25000"/>
                  </a:schemeClr>
                </a:solidFill>
                <a:cs typeface="+mn-lt"/>
              </a:rPr>
              <a:t> </a:t>
            </a:r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</p:txBody>
      </p:sp>
      <p:graphicFrame>
        <p:nvGraphicFramePr>
          <p:cNvPr id="7" name="Content Placeholder 6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7123430" y="5553075"/>
          <a:ext cx="3659505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23430" y="5553075"/>
                        <a:ext cx="3659505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393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2 -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 descr="C:\Users\yunus\Desktop\Untitleddsds.pngUntitleddsds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804035"/>
            <a:ext cx="7280910" cy="43084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7412355" y="2402840"/>
            <a:ext cx="4386580" cy="1735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Kendalikan 3 LED (Biru, Kuning, Merah) bedasarkan kondisi suhu..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Biru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Suhu &lt; 29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Kuning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Suhu &gt;= 29 dan Suhu &lt;= 31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Merah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Suhu &gt; 31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416560" y="1826895"/>
            <a:ext cx="4530725" cy="3538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 sz="1600"/>
              <a:t>int pinSensor = A0;</a:t>
            </a:r>
            <a:endParaRPr lang="en-US" sz="1600"/>
          </a:p>
          <a:p>
            <a:r>
              <a:rPr lang="en-US" sz="1600"/>
              <a:t>int valSensor = 0;</a:t>
            </a:r>
            <a:endParaRPr lang="en-US" sz="1600"/>
          </a:p>
          <a:p>
            <a:r>
              <a:rPr lang="en-US" sz="1600"/>
              <a:t>int pinLED1 = D0;</a:t>
            </a:r>
            <a:endParaRPr lang="en-US" sz="1600"/>
          </a:p>
          <a:p>
            <a:r>
              <a:rPr lang="en-US" sz="1600">
                <a:sym typeface="+mn-ea"/>
              </a:rPr>
              <a:t>int pinLED2 = D1;</a:t>
            </a:r>
            <a:endParaRPr lang="en-US" sz="1600"/>
          </a:p>
          <a:p>
            <a:r>
              <a:rPr lang="en-US" sz="1600">
                <a:sym typeface="+mn-ea"/>
              </a:rPr>
              <a:t>int pinLED3 = D2;</a:t>
            </a:r>
            <a:endParaRPr lang="en-US" sz="1600"/>
          </a:p>
          <a:p>
            <a:endParaRPr lang="en-US" sz="1600"/>
          </a:p>
          <a:p>
            <a:r>
              <a:rPr lang="en-US" sz="1600"/>
              <a:t>void setup(){</a:t>
            </a:r>
            <a:endParaRPr lang="en-US" sz="1600"/>
          </a:p>
          <a:p>
            <a:r>
              <a:rPr lang="en-US" sz="1600"/>
              <a:t>  Serial.begin(9600);</a:t>
            </a:r>
            <a:endParaRPr lang="en-US" sz="1600"/>
          </a:p>
          <a:p>
            <a:pPr lvl="1"/>
            <a:r>
              <a:rPr lang="en-US" sz="1600"/>
              <a:t>pinMode(pinLED1, OUTPUT);</a:t>
            </a:r>
            <a:endParaRPr lang="en-US" sz="1600"/>
          </a:p>
          <a:p>
            <a:pPr lvl="1"/>
            <a:r>
              <a:rPr lang="en-US" sz="1600">
                <a:sym typeface="+mn-ea"/>
              </a:rPr>
              <a:t>pinMode(pinLED1, OUTPUT);</a:t>
            </a:r>
            <a:endParaRPr lang="en-US" sz="1600">
              <a:sym typeface="+mn-ea"/>
            </a:endParaRPr>
          </a:p>
          <a:p>
            <a:pPr lvl="1"/>
            <a:r>
              <a:rPr lang="en-US" sz="1600">
                <a:sym typeface="+mn-ea"/>
              </a:rPr>
              <a:t>pinMode(pinLED1, OUTPUT);</a:t>
            </a:r>
            <a:endParaRPr lang="en-US" sz="1600"/>
          </a:p>
          <a:p>
            <a:r>
              <a:rPr lang="en-US" sz="1600"/>
              <a:t>}</a:t>
            </a: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12" name="Rectangles 11"/>
          <p:cNvSpPr/>
          <p:nvPr/>
        </p:nvSpPr>
        <p:spPr>
          <a:xfrm>
            <a:off x="0" y="466090"/>
            <a:ext cx="520319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2 - Sketch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417820" y="641985"/>
            <a:ext cx="6479540" cy="59080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void loop(){</a:t>
            </a:r>
            <a:endParaRPr lang="en-US"/>
          </a:p>
          <a:p>
            <a:pPr lvl="1"/>
            <a:r>
              <a:rPr lang="en-US">
                <a:sym typeface="+mn-ea"/>
              </a:rPr>
              <a:t>  valSensor = analogRead(pinSensor);</a:t>
            </a:r>
            <a:endParaRPr lang="en-US"/>
          </a:p>
          <a:p>
            <a:pPr lvl="1"/>
            <a:r>
              <a:rPr lang="en-US">
                <a:sym typeface="+mn-ea"/>
              </a:rPr>
              <a:t>  valSensor = valSensor*0.488;</a:t>
            </a:r>
            <a:endParaRPr lang="en-US"/>
          </a:p>
          <a:p>
            <a:pPr lvl="1"/>
            <a:r>
              <a:rPr lang="en-US">
                <a:sym typeface="+mn-ea"/>
              </a:rPr>
              <a:t>  if(valSensor &lt; 29){</a:t>
            </a:r>
            <a:endParaRPr lang="en-US"/>
          </a:p>
          <a:p>
            <a:pPr lvl="1"/>
            <a:r>
              <a:rPr lang="en-US">
                <a:sym typeface="+mn-ea"/>
              </a:rPr>
              <a:t>  	digitalWrite(pinLED1, LOW);</a:t>
            </a:r>
            <a:endParaRPr lang="en-US"/>
          </a:p>
          <a:p>
            <a:pPr lvl="1"/>
            <a:r>
              <a:rPr lang="en-US">
                <a:sym typeface="+mn-ea"/>
              </a:rPr>
              <a:t>	</a:t>
            </a:r>
            <a:r>
              <a:rPr lang="en-US">
                <a:sym typeface="+mn-ea"/>
              </a:rPr>
              <a:t>digitalWrite(pinLED2, LOW);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	digitalWrite(pinLED3, HIGH);</a:t>
            </a:r>
            <a:endParaRPr lang="en-US"/>
          </a:p>
          <a:p>
            <a:pPr lvl="1"/>
            <a:r>
              <a:rPr lang="en-US">
                <a:sym typeface="+mn-ea"/>
              </a:rPr>
              <a:t>  }</a:t>
            </a:r>
            <a:endParaRPr lang="en-US"/>
          </a:p>
          <a:p>
            <a:pPr lvl="1"/>
            <a:r>
              <a:rPr lang="en-US">
                <a:sym typeface="+mn-ea"/>
              </a:rPr>
              <a:t>  if (valSensor &gt;= 29 &amp;&amp; valSensor &lt;= 31){</a:t>
            </a:r>
            <a:endParaRPr lang="en-US"/>
          </a:p>
          <a:p>
            <a:pPr lvl="1"/>
            <a:r>
              <a:rPr lang="en-US">
                <a:sym typeface="+mn-ea"/>
              </a:rPr>
              <a:t>  	digitalWrite(pinLED1, LOW);</a:t>
            </a:r>
            <a:endParaRPr lang="en-US"/>
          </a:p>
          <a:p>
            <a:pPr lvl="1"/>
            <a:r>
              <a:rPr lang="en-US">
                <a:sym typeface="+mn-ea"/>
              </a:rPr>
              <a:t>	digitalWrite(pinLED2, HIGH);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	digitalWrite(pinLED3, LOW);</a:t>
            </a:r>
            <a:endParaRPr lang="en-US"/>
          </a:p>
          <a:p>
            <a:pPr lvl="1"/>
            <a:r>
              <a:rPr lang="en-US">
                <a:sym typeface="+mn-ea"/>
              </a:rPr>
              <a:t>  }</a:t>
            </a:r>
            <a:endParaRPr lang="en-US"/>
          </a:p>
          <a:p>
            <a:pPr lvl="1"/>
            <a:r>
              <a:rPr lang="en-US">
                <a:sym typeface="+mn-ea"/>
              </a:rPr>
              <a:t>  else {</a:t>
            </a:r>
            <a:endParaRPr lang="en-US"/>
          </a:p>
          <a:p>
            <a:pPr lvl="1"/>
            <a:r>
              <a:rPr lang="en-US">
                <a:sym typeface="+mn-ea"/>
              </a:rPr>
              <a:t>  	digitalWrite(pinLED1, HIGH);</a:t>
            </a:r>
            <a:endParaRPr lang="en-US"/>
          </a:p>
          <a:p>
            <a:pPr lvl="1"/>
            <a:r>
              <a:rPr lang="en-US">
                <a:sym typeface="+mn-ea"/>
              </a:rPr>
              <a:t>	digitalWrite(pinLED2, LOW);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	digitalWrite(pinLED3, LOW);</a:t>
            </a:r>
            <a:endParaRPr lang="en-US"/>
          </a:p>
          <a:p>
            <a:pPr lvl="1"/>
            <a:r>
              <a:rPr lang="en-US">
                <a:sym typeface="+mn-ea"/>
              </a:rPr>
              <a:t>  }</a:t>
            </a:r>
            <a:endParaRPr lang="en-US"/>
          </a:p>
          <a:p>
            <a:pPr lvl="1"/>
            <a:r>
              <a:rPr lang="en-US">
                <a:sym typeface="+mn-ea"/>
              </a:rPr>
              <a:t>  Serial.println(valSensor);</a:t>
            </a:r>
            <a:endParaRPr lang="en-US"/>
          </a:p>
          <a:p>
            <a:pPr lvl="1"/>
            <a:r>
              <a:rPr lang="en-US">
                <a:sym typeface="+mn-ea"/>
              </a:rPr>
              <a:t>  delay(500);</a:t>
            </a:r>
            <a:endParaRPr lang="en-US"/>
          </a:p>
          <a:p>
            <a:r>
              <a:rPr lang="en-US">
                <a:sym typeface="+mn-ea"/>
              </a:rPr>
              <a:t>}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408305" y="5651500"/>
            <a:ext cx="4538980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kita dapat menambahkan banyak if seperti disamping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100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Komopen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/>
          <a:stretch>
            <a:fillRect/>
          </a:stretch>
        </p:blipFill>
        <p:spPr>
          <a:xfrm>
            <a:off x="143510" y="1591945"/>
            <a:ext cx="10135235" cy="478091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13805" y="3993515"/>
            <a:ext cx="822960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18720</Words>
  <Application>WPS Presentation</Application>
  <PresentationFormat>Widescreen</PresentationFormat>
  <Paragraphs>931</Paragraphs>
  <Slides>82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5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Arial Black</vt:lpstr>
      <vt:lpstr>Candara Light</vt:lpstr>
      <vt:lpstr>Office Theme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134</cp:revision>
  <dcterms:created xsi:type="dcterms:W3CDTF">2020-11-03T05:44:00Z</dcterms:created>
  <dcterms:modified xsi:type="dcterms:W3CDTF">2020-11-04T08:57:42Z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